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6" r:id="rId2"/>
    <p:sldId id="257" r:id="rId3"/>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4645"/>
  </p:normalViewPr>
  <p:slideViewPr>
    <p:cSldViewPr snapToGrid="0" snapToObjects="1">
      <p:cViewPr>
        <p:scale>
          <a:sx n="100" d="100"/>
          <a:sy n="100" d="100"/>
        </p:scale>
        <p:origin x="1410" y="-316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348"/>
          </a:xfrm>
          <a:prstGeom prst="rect">
            <a:avLst/>
          </a:prstGeom>
        </p:spPr>
        <p:txBody>
          <a:bodyPr vert="horz" lIns="90681" tIns="45341" rIns="90681" bIns="45341" rtlCol="0"/>
          <a:lstStyle>
            <a:lvl1pPr algn="r">
              <a:defRPr sz="1200"/>
            </a:lvl1pPr>
          </a:lstStyle>
          <a:p>
            <a:fld id="{D79BB161-82ED-8846-B871-8979513DBBAA}" type="datetimeFigureOut">
              <a:rPr kumimoji="1" lang="ja-JP" altLang="en-US" smtClean="0"/>
              <a:t>2019/9/3</a:t>
            </a:fld>
            <a:endParaRPr kumimoji="1" lang="ja-JP" altLang="en-US"/>
          </a:p>
        </p:txBody>
      </p:sp>
      <p:sp>
        <p:nvSpPr>
          <p:cNvPr id="4" name="スライド イメージ プレースホルダー 3"/>
          <p:cNvSpPr>
            <a:spLocks noGrp="1" noRot="1" noChangeAspect="1"/>
          </p:cNvSpPr>
          <p:nvPr>
            <p:ph type="sldImg" idx="2"/>
          </p:nvPr>
        </p:nvSpPr>
        <p:spPr>
          <a:xfrm>
            <a:off x="2214563" y="1235075"/>
            <a:ext cx="2306637" cy="3332163"/>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0681" tIns="45341" rIns="90681" bIns="453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7317"/>
            <a:ext cx="2918831" cy="495347"/>
          </a:xfrm>
          <a:prstGeom prst="rect">
            <a:avLst/>
          </a:prstGeom>
        </p:spPr>
        <p:txBody>
          <a:bodyPr vert="horz" lIns="90681" tIns="45341" rIns="90681" bIns="45341" rtlCol="0" anchor="b"/>
          <a:lstStyle>
            <a:lvl1pPr algn="r">
              <a:defRPr sz="1200"/>
            </a:lvl1pPr>
          </a:lstStyle>
          <a:p>
            <a:fld id="{A680AE84-952E-0E4D-87ED-E66E8EBC6AE7}" type="slidenum">
              <a:rPr kumimoji="1" lang="ja-JP" altLang="en-US" smtClean="0"/>
              <a:t>‹#›</a:t>
            </a:fld>
            <a:endParaRPr kumimoji="1" lang="ja-JP" altLang="en-US"/>
          </a:p>
        </p:txBody>
      </p:sp>
    </p:spTree>
    <p:extLst>
      <p:ext uri="{BB962C8B-B14F-4D97-AF65-F5344CB8AC3E}">
        <p14:creationId xmlns:p14="http://schemas.microsoft.com/office/powerpoint/2010/main" val="1840302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680AE84-952E-0E4D-87ED-E66E8EBC6AE7}" type="slidenum">
              <a:rPr kumimoji="1" lang="ja-JP" altLang="en-US" smtClean="0"/>
              <a:t>1</a:t>
            </a:fld>
            <a:endParaRPr kumimoji="1" lang="ja-JP" altLang="en-US"/>
          </a:p>
        </p:txBody>
      </p:sp>
    </p:spTree>
    <p:extLst>
      <p:ext uri="{BB962C8B-B14F-4D97-AF65-F5344CB8AC3E}">
        <p14:creationId xmlns:p14="http://schemas.microsoft.com/office/powerpoint/2010/main" val="196829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B73B81-CC92-154F-AE18-36F8B04770EB}" type="datetime1">
              <a:rPr kumimoji="1" lang="ja-JP" altLang="en-US" smtClean="0"/>
              <a:t>2019/9/3</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272543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85426-6B3A-E949-9FB1-897E1CFD820F}" type="datetime1">
              <a:rPr kumimoji="1" lang="ja-JP" altLang="en-US" smtClean="0"/>
              <a:t>2019/9/3</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54112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7412D3-B017-BA46-AD4E-1F493D4812AB}" type="datetime1">
              <a:rPr kumimoji="1" lang="ja-JP" altLang="en-US" smtClean="0"/>
              <a:t>2019/9/3</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23820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3C8C6A-02C3-3341-B99E-759A21BFDB32}" type="datetime1">
              <a:rPr kumimoji="1" lang="ja-JP" altLang="en-US" smtClean="0"/>
              <a:t>2019/9/3</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184727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184313-9C7D-8849-B787-613068EDCFBA}" type="datetime1">
              <a:rPr kumimoji="1" lang="ja-JP" altLang="en-US" smtClean="0"/>
              <a:t>2019/9/3</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3939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EC284C-D249-0849-AB41-60BBD712F149}" type="datetime1">
              <a:rPr kumimoji="1" lang="ja-JP" altLang="en-US" smtClean="0"/>
              <a:t>2019/9/3</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49693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CBB66E-0D07-D54B-B42D-4A79EB460D48}" type="datetime1">
              <a:rPr kumimoji="1" lang="ja-JP" altLang="en-US" smtClean="0"/>
              <a:t>2019/9/3</a:t>
            </a:fld>
            <a:endParaRPr kumimoji="1" lang="ja-JP" altLang="en-US"/>
          </a:p>
        </p:txBody>
      </p:sp>
      <p:sp>
        <p:nvSpPr>
          <p:cNvPr id="8" name="Footer Placeholder 7"/>
          <p:cNvSpPr>
            <a:spLocks noGrp="1"/>
          </p:cNvSpPr>
          <p:nvPr>
            <p:ph type="ftr" sz="quarter" idx="11"/>
          </p:nvPr>
        </p:nvSpPr>
        <p:spPr/>
        <p:txBody>
          <a:bodyPr/>
          <a:lstStyle/>
          <a:p>
            <a:r>
              <a:rPr kumimoji="1" lang="en-US" altLang="ja-JP"/>
              <a:t>HKFA Tecnical Report 2019</a:t>
            </a:r>
            <a:endParaRPr kumimoji="1" lang="ja-JP" altLang="en-US"/>
          </a:p>
        </p:txBody>
      </p:sp>
      <p:sp>
        <p:nvSpPr>
          <p:cNvPr id="9" name="Slide Number Placeholder 8"/>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17888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BEFE85-CF62-7D45-97CB-97E3E728F5CA}" type="datetime1">
              <a:rPr kumimoji="1" lang="ja-JP" altLang="en-US" smtClean="0"/>
              <a:t>2019/9/3</a:t>
            </a:fld>
            <a:endParaRPr kumimoji="1" lang="ja-JP" altLang="en-US"/>
          </a:p>
        </p:txBody>
      </p:sp>
      <p:sp>
        <p:nvSpPr>
          <p:cNvPr id="4" name="Footer Placeholder 3"/>
          <p:cNvSpPr>
            <a:spLocks noGrp="1"/>
          </p:cNvSpPr>
          <p:nvPr>
            <p:ph type="ftr" sz="quarter" idx="11"/>
          </p:nvPr>
        </p:nvSpPr>
        <p:spPr/>
        <p:txBody>
          <a:bodyPr/>
          <a:lstStyle/>
          <a:p>
            <a:r>
              <a:rPr kumimoji="1" lang="en-US" altLang="ja-JP"/>
              <a:t>HKFA Tecnical Report 2019</a:t>
            </a:r>
            <a:endParaRPr kumimoji="1" lang="ja-JP" altLang="en-US"/>
          </a:p>
        </p:txBody>
      </p:sp>
      <p:sp>
        <p:nvSpPr>
          <p:cNvPr id="5" name="Slide Number Placeholder 4"/>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236952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A4BD5-2B27-7743-B318-31D584D685B9}" type="datetime1">
              <a:rPr kumimoji="1" lang="ja-JP" altLang="en-US" smtClean="0"/>
              <a:t>2019/9/3</a:t>
            </a:fld>
            <a:endParaRPr kumimoji="1" lang="ja-JP" altLang="en-US"/>
          </a:p>
        </p:txBody>
      </p:sp>
      <p:sp>
        <p:nvSpPr>
          <p:cNvPr id="3" name="Footer Placeholder 2"/>
          <p:cNvSpPr>
            <a:spLocks noGrp="1"/>
          </p:cNvSpPr>
          <p:nvPr>
            <p:ph type="ftr" sz="quarter" idx="11"/>
          </p:nvPr>
        </p:nvSpPr>
        <p:spPr/>
        <p:txBody>
          <a:bodyPr/>
          <a:lstStyle/>
          <a:p>
            <a:r>
              <a:rPr kumimoji="1" lang="en-US" altLang="ja-JP"/>
              <a:t>HKFA Tecnical Report 2019</a:t>
            </a:r>
            <a:endParaRPr kumimoji="1" lang="ja-JP" altLang="en-US"/>
          </a:p>
        </p:txBody>
      </p:sp>
      <p:sp>
        <p:nvSpPr>
          <p:cNvPr id="4" name="Slide Number Placeholder 3"/>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18834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DBE4C7-DF4A-AD41-A734-37BCFE1A4358}" type="datetime1">
              <a:rPr kumimoji="1" lang="ja-JP" altLang="en-US" smtClean="0"/>
              <a:t>2019/9/3</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09721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B70747-16BD-E044-97BA-FCA4BB8F763E}" type="datetime1">
              <a:rPr kumimoji="1" lang="ja-JP" altLang="en-US" smtClean="0"/>
              <a:t>2019/9/3</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129639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B56AE13-8ACA-E844-A266-5CF6BD380C54}" type="datetime1">
              <a:rPr kumimoji="1" lang="ja-JP" altLang="en-US" smtClean="0"/>
              <a:t>2019/9/3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HKFA Tecnical Report 2019</a:t>
            </a:r>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7026989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xmlns="" id="{C5609383-6A72-1444-B9EC-FC64E43E5777}"/>
              </a:ext>
            </a:extLst>
          </p:cNvPr>
          <p:cNvSpPr>
            <a:spLocks noGrp="1"/>
          </p:cNvSpPr>
          <p:nvPr>
            <p:ph type="ftr" sz="quarter" idx="11"/>
          </p:nvPr>
        </p:nvSpPr>
        <p:spPr>
          <a:xfrm>
            <a:off x="250507" y="9399494"/>
            <a:ext cx="6346190" cy="309306"/>
          </a:xfrm>
          <a:gradFill>
            <a:gsLst>
              <a:gs pos="0">
                <a:srgbClr val="002060"/>
              </a:gs>
              <a:gs pos="48000">
                <a:schemeClr val="accent1">
                  <a:lumMod val="97000"/>
                  <a:lumOff val="3000"/>
                </a:schemeClr>
              </a:gs>
              <a:gs pos="100000">
                <a:schemeClr val="accent1">
                  <a:lumMod val="60000"/>
                  <a:lumOff val="40000"/>
                </a:schemeClr>
              </a:gs>
            </a:gsLst>
            <a:lin ang="16200000" scaled="1"/>
          </a:gradFill>
        </p:spPr>
        <p:txBody>
          <a:bodyPr anchor="ctr"/>
          <a:lstStyle/>
          <a:p>
            <a:pPr algn="r"/>
            <a:r>
              <a:rPr kumimoji="1" lang="ja-JP" altLang="en-US" sz="1400" b="1" dirty="0" smtClean="0">
                <a:solidFill>
                  <a:schemeClr val="bg1"/>
                </a:solidFill>
                <a:latin typeface="Century Gothic" panose="020B0502020202020204" pitchFamily="34" charset="0"/>
              </a:rPr>
              <a:t>北海道トレセン</a:t>
            </a:r>
            <a:r>
              <a:rPr kumimoji="1" lang="en-US" altLang="ja-JP" sz="1400" b="1" dirty="0" smtClean="0">
                <a:solidFill>
                  <a:schemeClr val="bg1"/>
                </a:solidFill>
                <a:latin typeface="Century Gothic" panose="020B0502020202020204" pitchFamily="34" charset="0"/>
              </a:rPr>
              <a:t>U-13</a:t>
            </a:r>
            <a:r>
              <a:rPr kumimoji="1" lang="ja-JP" altLang="en-US" sz="1400" b="1" dirty="0" smtClean="0">
                <a:solidFill>
                  <a:schemeClr val="bg1"/>
                </a:solidFill>
                <a:latin typeface="Century Gothic" panose="020B0502020202020204" pitchFamily="34" charset="0"/>
              </a:rPr>
              <a:t>夏季交流大会</a:t>
            </a:r>
            <a:r>
              <a:rPr kumimoji="1" lang="en-US" altLang="ja-JP" sz="1400" b="1" dirty="0" smtClean="0">
                <a:solidFill>
                  <a:schemeClr val="bg1"/>
                </a:solidFill>
                <a:latin typeface="Century Gothic" panose="020B0502020202020204" pitchFamily="34" charset="0"/>
              </a:rPr>
              <a:t> </a:t>
            </a:r>
            <a:r>
              <a:rPr kumimoji="1" lang="en-US" altLang="ja-JP" sz="1400" b="1" dirty="0">
                <a:solidFill>
                  <a:schemeClr val="bg1"/>
                </a:solidFill>
                <a:latin typeface="Century Gothic" panose="020B0502020202020204" pitchFamily="34" charset="0"/>
              </a:rPr>
              <a:t>Technical Report 2019</a:t>
            </a:r>
            <a:endParaRPr kumimoji="1" lang="ja-JP" altLang="en-US" sz="1400" b="1" dirty="0">
              <a:solidFill>
                <a:schemeClr val="bg1"/>
              </a:solidFill>
              <a:latin typeface="Century Gothic" panose="020B0502020202020204" pitchFamily="34" charset="0"/>
            </a:endParaRPr>
          </a:p>
        </p:txBody>
      </p:sp>
      <p:sp>
        <p:nvSpPr>
          <p:cNvPr id="5" name="Text Box 92">
            <a:extLst>
              <a:ext uri="{FF2B5EF4-FFF2-40B4-BE49-F238E27FC236}">
                <a16:creationId xmlns:a16="http://schemas.microsoft.com/office/drawing/2014/main" xmlns="" id="{DEDBD090-633B-8449-BA81-9A250D3C9498}"/>
              </a:ext>
            </a:extLst>
          </p:cNvPr>
          <p:cNvSpPr txBox="1">
            <a:spLocks/>
          </p:cNvSpPr>
          <p:nvPr/>
        </p:nvSpPr>
        <p:spPr bwMode="auto">
          <a:xfrm>
            <a:off x="250507" y="197200"/>
            <a:ext cx="6356985" cy="946785"/>
          </a:xfrm>
          <a:prstGeom prst="rect">
            <a:avLst/>
          </a:prstGeom>
          <a:gradFill flip="none" rotWithShape="1">
            <a:gsLst>
              <a:gs pos="0">
                <a:srgbClr val="002060"/>
              </a:gs>
              <a:gs pos="48000">
                <a:schemeClr val="accent1">
                  <a:lumMod val="97000"/>
                  <a:lumOff val="3000"/>
                </a:schemeClr>
              </a:gs>
              <a:gs pos="100000">
                <a:schemeClr val="accent1">
                  <a:lumMod val="60000"/>
                  <a:lumOff val="40000"/>
                </a:schemeClr>
              </a:gs>
            </a:gsLst>
            <a:lin ang="16200000" scaled="1"/>
            <a:tileRect/>
          </a:gradFill>
          <a:ln>
            <a:noFill/>
          </a:ln>
        </p:spPr>
        <p:txBody>
          <a:bodyPr rot="0" vert="horz" wrap="square" lIns="0" tIns="0" rIns="0" bIns="0" anchor="t" anchorCtr="0" upright="1">
            <a:noAutofit/>
          </a:bodyPr>
          <a:lstStyle/>
          <a:p>
            <a:pPr marL="152400">
              <a:spcAft>
                <a:spcPts val="0"/>
              </a:spcAft>
            </a:pPr>
            <a:r>
              <a:rPr lang="ja-JP" altLang="en-US"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北海道トレセン</a:t>
            </a:r>
            <a:r>
              <a:rPr lang="en-US" altLang="ja-JP"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U-13</a:t>
            </a:r>
            <a:r>
              <a:rPr lang="ja-JP" altLang="en-US"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夏季交流大会</a:t>
            </a:r>
            <a:endParaRPr lang="en-US"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endParaRPr>
          </a:p>
          <a:p>
            <a:pPr marL="152400">
              <a:spcAft>
                <a:spcPts val="0"/>
              </a:spcAft>
            </a:pPr>
            <a:r>
              <a:rPr lang="en-US" sz="3200" dirty="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 </a:t>
            </a:r>
            <a:r>
              <a:rPr lang="en-US" sz="3200" dirty="0" smtClean="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                Technical </a:t>
            </a:r>
            <a:r>
              <a:rPr lang="en-US" sz="3200" dirty="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Report 2019</a:t>
            </a:r>
            <a:endParaRPr lang="ja-JP" sz="3200" dirty="0">
              <a:solidFill>
                <a:schemeClr val="accent5">
                  <a:lumMod val="20000"/>
                  <a:lumOff val="80000"/>
                </a:schemeClr>
              </a:solidFill>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6" name="Text Box 92">
            <a:extLst>
              <a:ext uri="{FF2B5EF4-FFF2-40B4-BE49-F238E27FC236}">
                <a16:creationId xmlns:a16="http://schemas.microsoft.com/office/drawing/2014/main" xmlns="" id="{5C6D82AA-EFF5-7C4B-A40D-92E89C11A810}"/>
              </a:ext>
            </a:extLst>
          </p:cNvPr>
          <p:cNvSpPr txBox="1">
            <a:spLocks/>
          </p:cNvSpPr>
          <p:nvPr/>
        </p:nvSpPr>
        <p:spPr bwMode="auto">
          <a:xfrm>
            <a:off x="255904" y="1186096"/>
            <a:ext cx="6346190" cy="445770"/>
          </a:xfrm>
          <a:prstGeom prst="rect">
            <a:avLst/>
          </a:prstGeom>
          <a:solidFill>
            <a:srgbClr val="002060"/>
          </a:solidFill>
          <a:ln>
            <a:noFill/>
          </a:ln>
        </p:spPr>
        <p:txBody>
          <a:bodyPr rot="0" vert="horz" wrap="square" lIns="0" tIns="0" rIns="0" bIns="0" anchor="ctr" anchorCtr="0" upright="1">
            <a:noAutofit/>
          </a:bodyPr>
          <a:lstStyle/>
          <a:p>
            <a:pPr algn="ctr">
              <a:spcAft>
                <a:spcPts val="0"/>
              </a:spcAft>
            </a:pPr>
            <a:r>
              <a:rPr lang="ja-JP" altLang="en-US" dirty="0" smtClean="0">
                <a:solidFill>
                  <a:schemeClr val="bg1"/>
                </a:solidFill>
                <a:effectLst/>
                <a:latin typeface="Century Gothic" panose="020B0502020202020204" pitchFamily="34" charset="0"/>
                <a:ea typeface="PMingLiU" panose="02020500000000000000" pitchFamily="18" charset="-120"/>
                <a:cs typeface="Times New Roman" panose="02020603050405020304" pitchFamily="18" charset="0"/>
              </a:rPr>
              <a:t>道北ブロックトレセン</a:t>
            </a:r>
            <a:r>
              <a:rPr lang="en-US" altLang="ja-JP" dirty="0" smtClean="0">
                <a:solidFill>
                  <a:schemeClr val="bg1"/>
                </a:solidFill>
                <a:effectLst/>
                <a:latin typeface="Century Gothic" panose="020B0502020202020204" pitchFamily="34" charset="0"/>
                <a:ea typeface="PMingLiU" panose="02020500000000000000" pitchFamily="18" charset="-120"/>
                <a:cs typeface="Times New Roman" panose="02020603050405020304" pitchFamily="18" charset="0"/>
              </a:rPr>
              <a:t>U-13</a:t>
            </a:r>
            <a:endParaRPr lang="ja-JP" dirty="0">
              <a:solidFill>
                <a:schemeClr val="bg1"/>
              </a:solidFill>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0" name="Text Box 92">
            <a:extLst>
              <a:ext uri="{FF2B5EF4-FFF2-40B4-BE49-F238E27FC236}">
                <a16:creationId xmlns:a16="http://schemas.microsoft.com/office/drawing/2014/main" xmlns="" id="{E330AFA9-3195-A84C-80D2-780B42773175}"/>
              </a:ext>
            </a:extLst>
          </p:cNvPr>
          <p:cNvSpPr txBox="1">
            <a:spLocks/>
          </p:cNvSpPr>
          <p:nvPr/>
        </p:nvSpPr>
        <p:spPr bwMode="auto">
          <a:xfrm>
            <a:off x="240982" y="3018458"/>
            <a:ext cx="2096770" cy="6304218"/>
          </a:xfrm>
          <a:prstGeom prst="rect">
            <a:avLst/>
          </a:prstGeom>
          <a:solidFill>
            <a:schemeClr val="accent5">
              <a:lumMod val="75000"/>
              <a:alpha val="18000"/>
            </a:schemeClr>
          </a:solidFill>
          <a:ln>
            <a:noFill/>
          </a:ln>
        </p:spPr>
        <p:txBody>
          <a:bodyPr rot="0" vert="horz" wrap="square" lIns="0" tIns="0" rIns="0" bIns="0" anchor="t" anchorCtr="0" upright="1">
            <a:noAutofit/>
          </a:bodyPr>
          <a:lstStyle/>
          <a:p>
            <a:pPr>
              <a:spcAft>
                <a:spcPts val="0"/>
              </a:spcAft>
            </a:pPr>
            <a:endParaRPr lang="en-US" alt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・監督　　　　</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田中　拓也</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・コーチ</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高橋　篤生</a:t>
            </a:r>
            <a:endParaRPr lang="en-US" altLang="ja-JP" sz="1200" b="1" dirty="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a:t>
            </a:r>
            <a:r>
              <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rPr>
              <a:t>GK</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ｺｰﾁ　　　</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花田　倖基</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・選手　　　　　吉田　　翔</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三戸　颯将</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加藤優之介</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坂本　勘汰</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佐藤　絆里</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中田　悠惺</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峰村　悠太</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村井　悠真</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横山　颯大</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那須　友貴</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三品　陽太</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北原　昊虎</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上田　湊也</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渡邊　夏徠</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市川こころ</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河野　匡志</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佐々木涼汰</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畑野　純成</a:t>
            </a:r>
            <a:r>
              <a:rPr lang="ja-JP" altLang="en-US" sz="1200" dirty="0" smtClean="0">
                <a:latin typeface="Century Gothic" panose="020B0502020202020204" pitchFamily="34" charset="0"/>
                <a:ea typeface="PMingLiU" panose="02020500000000000000" pitchFamily="18" charset="-120"/>
                <a:cs typeface="Times New Roman" panose="02020603050405020304" pitchFamily="18" charset="0"/>
              </a:rPr>
              <a:t>　　　</a:t>
            </a: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r>
              <a:rPr lang="ja-JP" altLang="en-US" sz="1200" dirty="0">
                <a:effectLst/>
                <a:latin typeface="Century Gothic" panose="020B0502020202020204" pitchFamily="34" charset="0"/>
                <a:ea typeface="PMingLiU" panose="02020500000000000000" pitchFamily="18" charset="-120"/>
                <a:cs typeface="Times New Roman" panose="02020603050405020304" pitchFamily="18" charset="0"/>
              </a:rPr>
              <a:t>　</a:t>
            </a:r>
            <a:endParaRPr lang="en-US" alt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r>
              <a:rPr lang="ja-JP" altLang="en-US" sz="1200"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dirty="0">
                <a:effectLst/>
                <a:latin typeface="Century Gothic" panose="020B0502020202020204" pitchFamily="34" charset="0"/>
                <a:ea typeface="PMingLiU" panose="02020500000000000000" pitchFamily="18" charset="-120"/>
                <a:cs typeface="Times New Roman" panose="02020603050405020304" pitchFamily="18" charset="0"/>
              </a:rPr>
              <a:t>　　　　　　　　</a:t>
            </a:r>
            <a:endParaRPr 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2" name="Text Box 92">
            <a:extLst>
              <a:ext uri="{FF2B5EF4-FFF2-40B4-BE49-F238E27FC236}">
                <a16:creationId xmlns:a16="http://schemas.microsoft.com/office/drawing/2014/main" xmlns="" id="{DB631C67-2888-454A-8C12-F0B084163852}"/>
              </a:ext>
            </a:extLst>
          </p:cNvPr>
          <p:cNvSpPr txBox="1">
            <a:spLocks/>
          </p:cNvSpPr>
          <p:nvPr/>
        </p:nvSpPr>
        <p:spPr bwMode="auto">
          <a:xfrm>
            <a:off x="250507" y="1697222"/>
            <a:ext cx="2096770" cy="642855"/>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spcAft>
                <a:spcPts val="0"/>
              </a:spcAft>
            </a:pPr>
            <a:r>
              <a:rPr lang="ja-JP" altLang="en-US" sz="1200" b="1" dirty="0">
                <a:effectLst/>
                <a:latin typeface="Hiragino Sans W6" panose="020B0400000000000000" pitchFamily="34" charset="-128"/>
                <a:ea typeface="Hiragino Sans W6" panose="020B0400000000000000" pitchFamily="34" charset="-128"/>
                <a:cs typeface="Times New Roman" panose="02020603050405020304" pitchFamily="18" charset="0"/>
              </a:rPr>
              <a:t>日時</a:t>
            </a:r>
            <a:endParaRPr lang="en-US" alt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             2019</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年８月</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24</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日～</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25</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日</a:t>
            </a:r>
            <a:endParaRPr lang="en-US" altLang="ja-JP" sz="12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3" name="Text Box 92">
            <a:extLst>
              <a:ext uri="{FF2B5EF4-FFF2-40B4-BE49-F238E27FC236}">
                <a16:creationId xmlns:a16="http://schemas.microsoft.com/office/drawing/2014/main" xmlns="" id="{A8261169-3E28-6A4B-A388-A49CEE6AD19C}"/>
              </a:ext>
            </a:extLst>
          </p:cNvPr>
          <p:cNvSpPr txBox="1">
            <a:spLocks/>
          </p:cNvSpPr>
          <p:nvPr/>
        </p:nvSpPr>
        <p:spPr bwMode="auto">
          <a:xfrm>
            <a:off x="2413955" y="1697222"/>
            <a:ext cx="4182742"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大会結果</a:t>
            </a:r>
            <a:endParaRPr lang="en-US" alt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4" name="テキスト ボックス 8">
            <a:extLst>
              <a:ext uri="{FF2B5EF4-FFF2-40B4-BE49-F238E27FC236}">
                <a16:creationId xmlns:a16="http://schemas.microsoft.com/office/drawing/2014/main" xmlns="" id="{1B22D132-BB50-5740-9E37-7269C500AD8F}"/>
              </a:ext>
            </a:extLst>
          </p:cNvPr>
          <p:cNvSpPr txBox="1"/>
          <p:nvPr/>
        </p:nvSpPr>
        <p:spPr>
          <a:xfrm>
            <a:off x="2378532" y="3897597"/>
            <a:ext cx="4176000" cy="139017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fontAlgn="base" hangingPunct="0"/>
            <a:r>
              <a:rPr lang="ja-JP" altLang="ja-JP" sz="1100" dirty="0" smtClean="0"/>
              <a:t>ｖｓ道</a:t>
            </a:r>
            <a:r>
              <a:rPr lang="ja-JP" altLang="en-US" sz="1100" dirty="0" smtClean="0"/>
              <a:t>南</a:t>
            </a:r>
            <a:r>
              <a:rPr lang="ja-JP" altLang="ja-JP" sz="1100" dirty="0"/>
              <a:t>　　</a:t>
            </a:r>
            <a:r>
              <a:rPr lang="ja-JP" altLang="en-US" sz="1100" dirty="0" smtClean="0"/>
              <a:t>５</a:t>
            </a:r>
            <a:r>
              <a:rPr lang="ja-JP" altLang="ja-JP" sz="1100" dirty="0" smtClean="0"/>
              <a:t>－０</a:t>
            </a:r>
            <a:r>
              <a:rPr lang="ja-JP" altLang="ja-JP" sz="1100" dirty="0"/>
              <a:t>　（得点者</a:t>
            </a:r>
            <a:r>
              <a:rPr lang="ja-JP" altLang="ja-JP" sz="1100" dirty="0" smtClean="0"/>
              <a:t>：</a:t>
            </a:r>
            <a:r>
              <a:rPr lang="ja-JP" altLang="en-US" sz="1100" dirty="0" smtClean="0"/>
              <a:t>河野２、横山、渡邊、村井</a:t>
            </a:r>
            <a:r>
              <a:rPr lang="ja-JP" altLang="ja-JP" sz="1100" dirty="0" smtClean="0"/>
              <a:t>）</a:t>
            </a:r>
            <a:endParaRPr lang="ja-JP" altLang="ja-JP" sz="1100" dirty="0"/>
          </a:p>
          <a:p>
            <a:pPr fontAlgn="base" hangingPunct="0"/>
            <a:r>
              <a:rPr lang="ja-JP" altLang="ja-JP" sz="1100" dirty="0"/>
              <a:t>ｖｓ道東　　</a:t>
            </a:r>
            <a:r>
              <a:rPr lang="ja-JP" altLang="en-US" sz="1100" dirty="0" smtClean="0"/>
              <a:t>２</a:t>
            </a:r>
            <a:r>
              <a:rPr lang="ja-JP" altLang="ja-JP" sz="1100" dirty="0" smtClean="0"/>
              <a:t>－０</a:t>
            </a:r>
            <a:r>
              <a:rPr lang="ja-JP" altLang="ja-JP" sz="1100" dirty="0"/>
              <a:t>　（得点者</a:t>
            </a:r>
            <a:r>
              <a:rPr lang="ja-JP" altLang="ja-JP" sz="1100" dirty="0" smtClean="0"/>
              <a:t>：</a:t>
            </a:r>
            <a:r>
              <a:rPr lang="ja-JP" altLang="en-US" sz="1100" dirty="0" smtClean="0"/>
              <a:t>村井、上田</a:t>
            </a:r>
            <a:r>
              <a:rPr lang="ja-JP" altLang="ja-JP" sz="1100" dirty="0" smtClean="0"/>
              <a:t>）</a:t>
            </a:r>
            <a:endParaRPr lang="ja-JP" altLang="ja-JP" sz="1100" dirty="0"/>
          </a:p>
          <a:p>
            <a:pPr fontAlgn="base" hangingPunct="0"/>
            <a:r>
              <a:rPr lang="ja-JP" altLang="ja-JP" sz="1100" dirty="0" smtClean="0"/>
              <a:t>ｖｓ</a:t>
            </a:r>
            <a:r>
              <a:rPr lang="ja-JP" altLang="en-US" sz="1100" dirty="0" smtClean="0"/>
              <a:t>道央</a:t>
            </a:r>
            <a:r>
              <a:rPr lang="ja-JP" altLang="ja-JP" sz="1100" dirty="0"/>
              <a:t>　　</a:t>
            </a:r>
            <a:r>
              <a:rPr lang="ja-JP" altLang="en-US" sz="1100" dirty="0" smtClean="0"/>
              <a:t>０</a:t>
            </a:r>
            <a:r>
              <a:rPr lang="ja-JP" altLang="ja-JP" sz="1100" dirty="0" smtClean="0"/>
              <a:t>－</a:t>
            </a:r>
            <a:r>
              <a:rPr lang="ja-JP" altLang="en-US" sz="1100" dirty="0" smtClean="0"/>
              <a:t>２</a:t>
            </a:r>
            <a:r>
              <a:rPr lang="ja-JP" altLang="ja-JP" sz="1100" dirty="0"/>
              <a:t>　</a:t>
            </a:r>
          </a:p>
          <a:p>
            <a:pPr fontAlgn="base" hangingPunct="0"/>
            <a:r>
              <a:rPr lang="ja-JP" altLang="ja-JP" sz="1100" dirty="0" smtClean="0"/>
              <a:t>ｖｓ</a:t>
            </a:r>
            <a:r>
              <a:rPr lang="ja-JP" altLang="en-US" sz="1100" dirty="0" smtClean="0"/>
              <a:t>札幌</a:t>
            </a:r>
            <a:r>
              <a:rPr lang="ja-JP" altLang="ja-JP" sz="1100" dirty="0"/>
              <a:t>　　</a:t>
            </a:r>
            <a:r>
              <a:rPr lang="ja-JP" altLang="en-US" sz="1100" dirty="0" smtClean="0"/>
              <a:t>３</a:t>
            </a:r>
            <a:r>
              <a:rPr lang="ja-JP" altLang="ja-JP" sz="1100" dirty="0" smtClean="0"/>
              <a:t>－</a:t>
            </a:r>
            <a:r>
              <a:rPr lang="ja-JP" altLang="en-US" sz="1100" dirty="0" smtClean="0"/>
              <a:t>２</a:t>
            </a:r>
            <a:r>
              <a:rPr lang="ja-JP" altLang="ja-JP" sz="1100" dirty="0"/>
              <a:t>　（得点者</a:t>
            </a:r>
            <a:r>
              <a:rPr lang="ja-JP" altLang="ja-JP" sz="1100" dirty="0" smtClean="0"/>
              <a:t>：</a:t>
            </a:r>
            <a:r>
              <a:rPr lang="ja-JP" altLang="en-US" sz="1100" dirty="0" smtClean="0"/>
              <a:t>横山、河野、畑野</a:t>
            </a:r>
            <a:r>
              <a:rPr lang="ja-JP" altLang="ja-JP" sz="1100" dirty="0" smtClean="0"/>
              <a:t>）</a:t>
            </a:r>
            <a:endParaRPr lang="ja-JP" altLang="ja-JP" sz="1100" dirty="0"/>
          </a:p>
          <a:p>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得失点差で惜しくも</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2</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位となりましたが、攻守にわたり主導権を握る好ゲームが続きました。</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endParaRPr lang="ja-JP" altLang="en-US" sz="1200" dirty="0">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5" name="Text Box 92">
            <a:extLst>
              <a:ext uri="{FF2B5EF4-FFF2-40B4-BE49-F238E27FC236}">
                <a16:creationId xmlns:a16="http://schemas.microsoft.com/office/drawing/2014/main" xmlns="" id="{01216E15-4C17-824E-99AA-178465F25719}"/>
              </a:ext>
            </a:extLst>
          </p:cNvPr>
          <p:cNvSpPr txBox="1">
            <a:spLocks/>
          </p:cNvSpPr>
          <p:nvPr/>
        </p:nvSpPr>
        <p:spPr bwMode="auto">
          <a:xfrm>
            <a:off x="250507" y="2405434"/>
            <a:ext cx="2096770" cy="519798"/>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spcAft>
                <a:spcPts val="0"/>
              </a:spcAft>
            </a:pPr>
            <a:r>
              <a:rPr lang="ja-JP" altLang="en-US" sz="1200" b="1" dirty="0">
                <a:latin typeface="Hiragino Sans W6" panose="020B0400000000000000" pitchFamily="34" charset="-128"/>
                <a:ea typeface="Hiragino Sans W6" panose="020B0400000000000000" pitchFamily="34" charset="-128"/>
                <a:cs typeface="Times New Roman" panose="02020603050405020304" pitchFamily="18" charset="0"/>
              </a:rPr>
              <a:t>会場　</a:t>
            </a:r>
            <a:endPar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東雁来公園人工芝サッカー場</a:t>
            </a:r>
            <a:endParaRPr lang="en-US" altLang="ja-JP" sz="12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7" name="テキスト ボックス 8">
            <a:extLst>
              <a:ext uri="{FF2B5EF4-FFF2-40B4-BE49-F238E27FC236}">
                <a16:creationId xmlns:a16="http://schemas.microsoft.com/office/drawing/2014/main" xmlns="" id="{1B22D132-BB50-5740-9E37-7269C500AD8F}"/>
              </a:ext>
            </a:extLst>
          </p:cNvPr>
          <p:cNvSpPr txBox="1"/>
          <p:nvPr/>
        </p:nvSpPr>
        <p:spPr>
          <a:xfrm>
            <a:off x="2478599" y="5750638"/>
            <a:ext cx="4176000" cy="338078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altLang="en-US" sz="16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全員攻撃・全員守備</a:t>
            </a:r>
            <a:endParaRPr lang="en-US" altLang="ja-JP" sz="16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endParaRPr lang="en-US" altLang="ja-JP" sz="1200" dirty="0">
              <a:latin typeface="AR丸ゴシック体M" panose="020B0609010101010101" pitchFamily="49" charset="-128"/>
              <a:ea typeface="AR丸ゴシック体M" panose="020B0609010101010101" pitchFamily="49" charset="-128"/>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８月３～５日のブロックトレセンキャンプにおいて、</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◎守備～意図的にボールを奪う</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◎攻撃～ゴール前の崩し</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をテーマにトレーニングを行い、今大会に臨みました。</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守備では、前線から積極的にボールを奪いに行くことをチーム全体で共有。ＦＷのスプリントに対し、全体が同じスピードで連動すること。また、ボールホルダーの状況に合わせたポジションをとり続けること</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を確認しました</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fontAlgn="base" hangingPunct="0"/>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攻撃では、ポジショニングや動き出しのタイミングについて</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問い続けました</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。ＴＲをしていく中で相手の背後をとる動きとパスが見られはじめ、フィニッシュにつながるシーンが徐々に増えていきました。</a:t>
            </a: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8" name="Text Box 92">
            <a:extLst>
              <a:ext uri="{FF2B5EF4-FFF2-40B4-BE49-F238E27FC236}">
                <a16:creationId xmlns:a16="http://schemas.microsoft.com/office/drawing/2014/main" xmlns="" id="{A8261169-3E28-6A4B-A388-A49CEE6AD19C}"/>
              </a:ext>
            </a:extLst>
          </p:cNvPr>
          <p:cNvSpPr txBox="1">
            <a:spLocks/>
          </p:cNvSpPr>
          <p:nvPr/>
        </p:nvSpPr>
        <p:spPr bwMode="auto">
          <a:xfrm>
            <a:off x="2478599" y="5364550"/>
            <a:ext cx="4182742"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チームコンセプト</a:t>
            </a:r>
            <a:endParaRPr lang="en-US" alt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4234050373"/>
              </p:ext>
            </p:extLst>
          </p:nvPr>
        </p:nvGraphicFramePr>
        <p:xfrm>
          <a:off x="2456119" y="2078105"/>
          <a:ext cx="4098413" cy="1798155"/>
        </p:xfrm>
        <a:graphic>
          <a:graphicData uri="http://schemas.openxmlformats.org/presentationml/2006/ole">
            <mc:AlternateContent xmlns:mc="http://schemas.openxmlformats.org/markup-compatibility/2006">
              <mc:Choice xmlns:v="urn:schemas-microsoft-com:vml" Requires="v">
                <p:oleObj spid="_x0000_s1045" name="ワークシート" r:id="rId4" imgW="6334236" imgH="2209643" progId="Excel.Sheet.12">
                  <p:embed/>
                </p:oleObj>
              </mc:Choice>
              <mc:Fallback>
                <p:oleObj name="ワークシート" r:id="rId4" imgW="6334236" imgH="2209643" progId="Excel.Sheet.12">
                  <p:embed/>
                  <p:pic>
                    <p:nvPicPr>
                      <p:cNvPr id="0" name=""/>
                      <p:cNvPicPr/>
                      <p:nvPr/>
                    </p:nvPicPr>
                    <p:blipFill>
                      <a:blip r:embed="rId5"/>
                      <a:stretch>
                        <a:fillRect/>
                      </a:stretch>
                    </p:blipFill>
                    <p:spPr>
                      <a:xfrm>
                        <a:off x="2456119" y="2078105"/>
                        <a:ext cx="4098413" cy="1798155"/>
                      </a:xfrm>
                      <a:prstGeom prst="rect">
                        <a:avLst/>
                      </a:prstGeom>
                    </p:spPr>
                  </p:pic>
                </p:oleObj>
              </mc:Fallback>
            </mc:AlternateContent>
          </a:graphicData>
        </a:graphic>
      </p:graphicFrame>
    </p:spTree>
    <p:extLst>
      <p:ext uri="{BB962C8B-B14F-4D97-AF65-F5344CB8AC3E}">
        <p14:creationId xmlns:p14="http://schemas.microsoft.com/office/powerpoint/2010/main" val="3152136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xmlns="" id="{C5609383-6A72-1444-B9EC-FC64E43E5777}"/>
              </a:ext>
            </a:extLst>
          </p:cNvPr>
          <p:cNvSpPr>
            <a:spLocks noGrp="1"/>
          </p:cNvSpPr>
          <p:nvPr>
            <p:ph type="ftr" sz="quarter" idx="11"/>
          </p:nvPr>
        </p:nvSpPr>
        <p:spPr>
          <a:xfrm>
            <a:off x="250507" y="9399494"/>
            <a:ext cx="6346190" cy="309306"/>
          </a:xfrm>
          <a:gradFill>
            <a:gsLst>
              <a:gs pos="0">
                <a:srgbClr val="7030A0"/>
              </a:gs>
              <a:gs pos="48000">
                <a:schemeClr val="accent1">
                  <a:lumMod val="97000"/>
                  <a:lumOff val="3000"/>
                </a:schemeClr>
              </a:gs>
              <a:gs pos="100000">
                <a:schemeClr val="accent1">
                  <a:lumMod val="60000"/>
                  <a:lumOff val="40000"/>
                </a:schemeClr>
              </a:gs>
            </a:gsLst>
            <a:lin ang="16200000" scaled="1"/>
          </a:gradFill>
        </p:spPr>
        <p:txBody>
          <a:bodyPr anchor="ctr"/>
          <a:lstStyle/>
          <a:p>
            <a:pPr algn="r"/>
            <a:r>
              <a:rPr kumimoji="1" lang="ja-JP" altLang="en-US" sz="1400" b="1" dirty="0" smtClean="0">
                <a:solidFill>
                  <a:schemeClr val="bg1"/>
                </a:solidFill>
                <a:latin typeface="Century Gothic" panose="020B0502020202020204" pitchFamily="34" charset="0"/>
              </a:rPr>
              <a:t>北海道トレセン</a:t>
            </a:r>
            <a:r>
              <a:rPr kumimoji="1" lang="en-US" altLang="ja-JP" sz="1400" b="1" dirty="0" smtClean="0">
                <a:solidFill>
                  <a:schemeClr val="bg1"/>
                </a:solidFill>
                <a:latin typeface="Century Gothic" panose="020B0502020202020204" pitchFamily="34" charset="0"/>
              </a:rPr>
              <a:t>U-13</a:t>
            </a:r>
            <a:r>
              <a:rPr kumimoji="1" lang="ja-JP" altLang="en-US" sz="1400" b="1" dirty="0" smtClean="0">
                <a:solidFill>
                  <a:schemeClr val="bg1"/>
                </a:solidFill>
                <a:latin typeface="Century Gothic" panose="020B0502020202020204" pitchFamily="34" charset="0"/>
              </a:rPr>
              <a:t>夏季交流大会</a:t>
            </a:r>
            <a:r>
              <a:rPr kumimoji="1" lang="en-US" altLang="ja-JP" sz="1400" b="1" dirty="0" smtClean="0">
                <a:solidFill>
                  <a:schemeClr val="bg1"/>
                </a:solidFill>
                <a:latin typeface="Century Gothic" panose="020B0502020202020204" pitchFamily="34" charset="0"/>
              </a:rPr>
              <a:t> </a:t>
            </a:r>
            <a:r>
              <a:rPr kumimoji="1" lang="en-US" altLang="ja-JP" sz="1400" b="1" dirty="0">
                <a:solidFill>
                  <a:schemeClr val="bg1"/>
                </a:solidFill>
                <a:latin typeface="Century Gothic" panose="020B0502020202020204" pitchFamily="34" charset="0"/>
              </a:rPr>
              <a:t>Technical Report 2019</a:t>
            </a:r>
            <a:endParaRPr kumimoji="1" lang="ja-JP" altLang="en-US" sz="1400" b="1" dirty="0">
              <a:solidFill>
                <a:schemeClr val="bg1"/>
              </a:solidFill>
              <a:latin typeface="Century Gothic" panose="020B0502020202020204" pitchFamily="34" charset="0"/>
            </a:endParaRPr>
          </a:p>
        </p:txBody>
      </p:sp>
      <p:sp>
        <p:nvSpPr>
          <p:cNvPr id="13" name="Text Box 92">
            <a:extLst>
              <a:ext uri="{FF2B5EF4-FFF2-40B4-BE49-F238E27FC236}">
                <a16:creationId xmlns:a16="http://schemas.microsoft.com/office/drawing/2014/main" xmlns="" id="{A8261169-3E28-6A4B-A388-A49CEE6AD19C}"/>
              </a:ext>
            </a:extLst>
          </p:cNvPr>
          <p:cNvSpPr txBox="1">
            <a:spLocks/>
          </p:cNvSpPr>
          <p:nvPr/>
        </p:nvSpPr>
        <p:spPr bwMode="auto">
          <a:xfrm>
            <a:off x="301866" y="103749"/>
            <a:ext cx="3106416"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ゲーム総括</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4" name="テキスト ボックス 8">
            <a:extLst>
              <a:ext uri="{FF2B5EF4-FFF2-40B4-BE49-F238E27FC236}">
                <a16:creationId xmlns:a16="http://schemas.microsoft.com/office/drawing/2014/main" xmlns="" id="{1B22D132-BB50-5740-9E37-7269C500AD8F}"/>
              </a:ext>
            </a:extLst>
          </p:cNvPr>
          <p:cNvSpPr txBox="1"/>
          <p:nvPr/>
        </p:nvSpPr>
        <p:spPr>
          <a:xfrm>
            <a:off x="289584" y="413056"/>
            <a:ext cx="3106416" cy="885706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全試合、前・後半でメンバーを総入れ替えして</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臨みました。</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選手</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たちが立てた目標は全勝優勝。そのためには</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「観る」こと</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相手、味方、スペース、ボール、ゴール</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と「伝える」こと</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ゲームの状況、プレーの選択肢</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を要求</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しました</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ｖｓ道南（</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5</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0</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フィジカルに分があり、攻守において圧倒。</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前線から積極的に守備に行き、高い位置でボールを奪うことができた。フィニッシュ</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も多様な</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形であげることができた。</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endPar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ｖｓ道東（</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2</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0</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パワーとスピードのあるＦＷを中心としたチーム</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。ポストプレー</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からの攻撃を軸に</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ゴールに迫る。ボランチもフィジカルが強い。道北</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はＣＢを中心</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にグループで対応し完封</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。奪った後のボールを大切にしフィニッシュまでもっていくことができた。</a:t>
            </a:r>
            <a:endParaRPr lang="en-US" altLang="ja-JP" sz="1200" dirty="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endPar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ｖｓ道央（</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0</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2</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前半、前線（相手ＦＷ）のプレッシャーと連動した中盤の守備で思うようにビルドアップができず苦しい展開が続く。中盤で潰され、ショートカウンターで</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2</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失点。</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後半は道北ペースで試合</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が進む。</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相手コート内でプレーする時間が増え何度もシュートに持ち込んだ。しかし、</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2</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点差という状況と時間の短さに焦り</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、フィニッシュの精度</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を欠き、そのままタイムアップ</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endParaRPr lang="en-US" altLang="ja-JP" sz="1200" b="1" dirty="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ｖｓ札幌（</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3</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2</a:t>
            </a:r>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フィジカルはさ</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ほど強くなくパスを丁寧に回すチーム。</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道北は攻撃と守備の切り替えを素早くすることを再度確認し試合に臨んだ。早い時間帯にフリーキックにより先制。チームに勢いが生まれ、相手の隙をつき何度も</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ゴールへ迫る</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。流れの中で追加点を上げ前半を終えた。後半も勢いそのままに、相手の背後へ</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ボール</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を供給しＳＭＦが走り込みゴール。</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3</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点差とする</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しかし</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、その後ＣＫ</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から</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1</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点を返されると、流れ</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は徐々に札幌</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へ</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。押し込まれ追加点を上げられるも、その</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まま</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逃げ切り勝利をつかんだ。</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7" name="Text Box 92">
            <a:extLst>
              <a:ext uri="{FF2B5EF4-FFF2-40B4-BE49-F238E27FC236}">
                <a16:creationId xmlns:a16="http://schemas.microsoft.com/office/drawing/2014/main" xmlns="" id="{00F6F12D-095B-1541-B53B-79A76D4F5913}"/>
              </a:ext>
            </a:extLst>
          </p:cNvPr>
          <p:cNvSpPr txBox="1">
            <a:spLocks/>
          </p:cNvSpPr>
          <p:nvPr/>
        </p:nvSpPr>
        <p:spPr bwMode="auto">
          <a:xfrm>
            <a:off x="3616405" y="7022123"/>
            <a:ext cx="3106416"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トピックス</a:t>
            </a:r>
            <a:endParaRPr lang="ja-JP" altLang="ja-JP" sz="12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8" name="テキスト ボックス 8">
            <a:extLst>
              <a:ext uri="{FF2B5EF4-FFF2-40B4-BE49-F238E27FC236}">
                <a16:creationId xmlns:a16="http://schemas.microsoft.com/office/drawing/2014/main" xmlns="" id="{1B22D132-BB50-5740-9E37-7269C500AD8F}"/>
              </a:ext>
            </a:extLst>
          </p:cNvPr>
          <p:cNvSpPr txBox="1"/>
          <p:nvPr/>
        </p:nvSpPr>
        <p:spPr>
          <a:xfrm>
            <a:off x="3616405" y="434292"/>
            <a:ext cx="3106416" cy="327427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200" dirty="0" smtClean="0">
                <a:latin typeface="AR丸ゴシック体M" panose="020B0609010101010101" pitchFamily="49" charset="-128"/>
                <a:ea typeface="AR丸ゴシック体M" panose="020B0609010101010101" pitchFamily="49" charset="-128"/>
              </a:rPr>
              <a:t>意図的</a:t>
            </a:r>
            <a:r>
              <a:rPr lang="ja-JP" altLang="ja-JP" sz="1200" dirty="0">
                <a:latin typeface="AR丸ゴシック体M" panose="020B0609010101010101" pitchFamily="49" charset="-128"/>
                <a:ea typeface="AR丸ゴシック体M" panose="020B0609010101010101" pitchFamily="49" charset="-128"/>
              </a:rPr>
              <a:t>にボールを奪うことができた。</a:t>
            </a: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・１</a:t>
            </a:r>
            <a:r>
              <a:rPr lang="en-US" altLang="ja-JP" sz="1200" dirty="0" err="1" smtClean="0">
                <a:latin typeface="AR丸ゴシック体M" panose="020B0609010101010101" pitchFamily="49" charset="-128"/>
                <a:ea typeface="AR丸ゴシック体M" panose="020B0609010101010101" pitchFamily="49" charset="-128"/>
              </a:rPr>
              <a:t>stDF</a:t>
            </a:r>
            <a:r>
              <a:rPr lang="ja-JP" altLang="ja-JP" sz="1200" dirty="0">
                <a:latin typeface="AR丸ゴシック体M" panose="020B0609010101010101" pitchFamily="49" charset="-128"/>
                <a:ea typeface="AR丸ゴシック体M" panose="020B0609010101010101" pitchFamily="49" charset="-128"/>
              </a:rPr>
              <a:t>の判断、２</a:t>
            </a:r>
            <a:r>
              <a:rPr lang="en-US" altLang="ja-JP" sz="1200" dirty="0" err="1">
                <a:latin typeface="AR丸ゴシック体M" panose="020B0609010101010101" pitchFamily="49" charset="-128"/>
                <a:ea typeface="AR丸ゴシック体M" panose="020B0609010101010101" pitchFamily="49" charset="-128"/>
              </a:rPr>
              <a:t>ndDF</a:t>
            </a:r>
            <a:r>
              <a:rPr lang="ja-JP" altLang="ja-JP" sz="1200" dirty="0">
                <a:latin typeface="AR丸ゴシック体M" panose="020B0609010101010101" pitchFamily="49" charset="-128"/>
                <a:ea typeface="AR丸ゴシック体M" panose="020B0609010101010101" pitchFamily="49" charset="-128"/>
              </a:rPr>
              <a:t>と連携した守備</a:t>
            </a: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a:t>
            </a:r>
            <a:r>
              <a:rPr lang="ja-JP" altLang="ja-JP" sz="1200" dirty="0">
                <a:latin typeface="AR丸ゴシック体M" panose="020B0609010101010101" pitchFamily="49" charset="-128"/>
                <a:ea typeface="AR丸ゴシック体M" panose="020B0609010101010101" pitchFamily="49" charset="-128"/>
              </a:rPr>
              <a:t>チャレンジ＆カバーの</a:t>
            </a:r>
            <a:r>
              <a:rPr lang="ja-JP" altLang="ja-JP" sz="1200" dirty="0" smtClean="0">
                <a:latin typeface="AR丸ゴシック体M" panose="020B0609010101010101" pitchFamily="49" charset="-128"/>
                <a:ea typeface="AR丸ゴシック体M" panose="020B0609010101010101" pitchFamily="49" charset="-128"/>
              </a:rPr>
              <a:t>徹底</a:t>
            </a:r>
            <a:r>
              <a:rPr lang="en-US" altLang="ja-JP" sz="1200" dirty="0" smtClean="0">
                <a:latin typeface="AR丸ゴシック体M" panose="020B0609010101010101" pitchFamily="49" charset="-128"/>
                <a:ea typeface="AR丸ゴシック体M" panose="020B0609010101010101" pitchFamily="49" charset="-128"/>
              </a:rPr>
              <a:t>(</a:t>
            </a:r>
            <a:r>
              <a:rPr lang="ja-JP" altLang="ja-JP" sz="1200" dirty="0" smtClean="0">
                <a:latin typeface="AR丸ゴシック体M" panose="020B0609010101010101" pitchFamily="49" charset="-128"/>
                <a:ea typeface="AR丸ゴシック体M" panose="020B0609010101010101" pitchFamily="49" charset="-128"/>
              </a:rPr>
              <a:t>スライド</a:t>
            </a:r>
            <a:r>
              <a:rPr lang="en-US" altLang="ja-JP" sz="1200" dirty="0" smtClean="0">
                <a:latin typeface="AR丸ゴシック体M" panose="020B0609010101010101" pitchFamily="49" charset="-128"/>
                <a:ea typeface="AR丸ゴシック体M" panose="020B0609010101010101" pitchFamily="49" charset="-128"/>
              </a:rPr>
              <a:t>)</a:t>
            </a:r>
            <a:endParaRPr lang="ja-JP" altLang="ja-JP" sz="1200" dirty="0">
              <a:latin typeface="AR丸ゴシック体M" panose="020B0609010101010101" pitchFamily="49" charset="-128"/>
              <a:ea typeface="AR丸ゴシック体M" panose="020B0609010101010101" pitchFamily="49" charset="-128"/>
            </a:endParaRP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a:t>
            </a:r>
            <a:r>
              <a:rPr lang="ja-JP" altLang="ja-JP" sz="1200" dirty="0">
                <a:latin typeface="AR丸ゴシック体M" panose="020B0609010101010101" pitchFamily="49" charset="-128"/>
                <a:ea typeface="AR丸ゴシック体M" panose="020B0609010101010101" pitchFamily="49" charset="-128"/>
              </a:rPr>
              <a:t>コンパクトフィールドの形成</a:t>
            </a: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a:t>
            </a:r>
            <a:r>
              <a:rPr lang="ja-JP" altLang="ja-JP" sz="1200" dirty="0">
                <a:latin typeface="AR丸ゴシック体M" panose="020B0609010101010101" pitchFamily="49" charset="-128"/>
                <a:ea typeface="AR丸ゴシック体M" panose="020B0609010101010101" pitchFamily="49" charset="-128"/>
              </a:rPr>
              <a:t>高い位置でのボール奪取を目指し</a:t>
            </a:r>
            <a:r>
              <a:rPr lang="ja-JP" altLang="ja-JP" sz="1200" dirty="0" smtClean="0">
                <a:latin typeface="AR丸ゴシック体M" panose="020B0609010101010101" pitchFamily="49" charset="-128"/>
                <a:ea typeface="AR丸ゴシック体M" panose="020B0609010101010101" pitchFamily="49" charset="-128"/>
              </a:rPr>
              <a:t>、</a:t>
            </a:r>
            <a:endParaRPr lang="en-US" altLang="ja-JP" sz="1200" dirty="0" smtClean="0">
              <a:latin typeface="AR丸ゴシック体M" panose="020B0609010101010101" pitchFamily="49" charset="-128"/>
              <a:ea typeface="AR丸ゴシック体M" panose="020B0609010101010101" pitchFamily="49" charset="-128"/>
            </a:endParaRP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前線</a:t>
            </a:r>
            <a:r>
              <a:rPr lang="ja-JP" altLang="ja-JP" sz="1200" dirty="0">
                <a:latin typeface="AR丸ゴシック体M" panose="020B0609010101010101" pitchFamily="49" charset="-128"/>
                <a:ea typeface="AR丸ゴシック体M" panose="020B0609010101010101" pitchFamily="49" charset="-128"/>
              </a:rPr>
              <a:t>から連動した</a:t>
            </a:r>
            <a:r>
              <a:rPr lang="ja-JP" altLang="ja-JP" sz="1200" dirty="0" smtClean="0">
                <a:latin typeface="AR丸ゴシック体M" panose="020B0609010101010101" pitchFamily="49" charset="-128"/>
                <a:ea typeface="AR丸ゴシック体M" panose="020B0609010101010101" pitchFamily="49" charset="-128"/>
              </a:rPr>
              <a:t>守備</a:t>
            </a:r>
            <a:endParaRPr lang="en-US" altLang="ja-JP" sz="1200" dirty="0" smtClean="0">
              <a:latin typeface="AR丸ゴシック体M" panose="020B0609010101010101" pitchFamily="49" charset="-128"/>
              <a:ea typeface="AR丸ゴシック体M" panose="020B0609010101010101" pitchFamily="49" charset="-128"/>
            </a:endParaRP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a:t>
            </a:r>
            <a:r>
              <a:rPr lang="ja-JP" altLang="ja-JP" sz="1200" dirty="0">
                <a:latin typeface="AR丸ゴシック体M" panose="020B0609010101010101" pitchFamily="49" charset="-128"/>
                <a:ea typeface="AR丸ゴシック体M" panose="020B0609010101010101" pitchFamily="49" charset="-128"/>
              </a:rPr>
              <a:t>全員でスプリント）</a:t>
            </a:r>
          </a:p>
          <a:p>
            <a:endParaRPr lang="en-US" altLang="ja-JP" sz="1200" dirty="0" smtClean="0">
              <a:latin typeface="AR丸ゴシック体M" panose="020B0609010101010101" pitchFamily="49" charset="-128"/>
              <a:ea typeface="AR丸ゴシック体M" panose="020B0609010101010101" pitchFamily="49" charset="-128"/>
            </a:endParaRPr>
          </a:p>
          <a:p>
            <a:r>
              <a:rPr lang="ja-JP" altLang="ja-JP" sz="1200" dirty="0" smtClean="0">
                <a:latin typeface="AR丸ゴシック体M" panose="020B0609010101010101" pitchFamily="49" charset="-128"/>
                <a:ea typeface="AR丸ゴシック体M" panose="020B0609010101010101" pitchFamily="49" charset="-128"/>
              </a:rPr>
              <a:t>攻撃</a:t>
            </a:r>
            <a:r>
              <a:rPr lang="ja-JP" altLang="ja-JP" sz="1200" dirty="0">
                <a:latin typeface="AR丸ゴシック体M" panose="020B0609010101010101" pitchFamily="49" charset="-128"/>
                <a:ea typeface="AR丸ゴシック体M" panose="020B0609010101010101" pitchFamily="49" charset="-128"/>
              </a:rPr>
              <a:t>の優先順位を意識しプレーすることができた。</a:t>
            </a: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a:t>
            </a:r>
            <a:r>
              <a:rPr lang="ja-JP" altLang="ja-JP" sz="1200" dirty="0">
                <a:latin typeface="AR丸ゴシック体M" panose="020B0609010101010101" pitchFamily="49" charset="-128"/>
                <a:ea typeface="AR丸ゴシック体M" panose="020B0609010101010101" pitchFamily="49" charset="-128"/>
              </a:rPr>
              <a:t>ゴールを目指す</a:t>
            </a:r>
          </a:p>
          <a:p>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a:t>
            </a:r>
            <a:r>
              <a:rPr lang="ja-JP" altLang="ja-JP" sz="1200" dirty="0">
                <a:latin typeface="AR丸ゴシック体M" panose="020B0609010101010101" pitchFamily="49" charset="-128"/>
                <a:ea typeface="AR丸ゴシック体M" panose="020B0609010101010101" pitchFamily="49" charset="-128"/>
              </a:rPr>
              <a:t>相手の背後を狙う</a:t>
            </a:r>
          </a:p>
          <a:p>
            <a:pPr>
              <a:spcAft>
                <a:spcPts val="0"/>
              </a:spcAft>
            </a:pPr>
            <a:r>
              <a:rPr lang="ja-JP" altLang="en-US" sz="1200" dirty="0" smtClean="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a:t>
            </a:r>
            <a:r>
              <a:rPr lang="ja-JP" altLang="ja-JP" sz="1200" dirty="0">
                <a:latin typeface="AR丸ゴシック体M" panose="020B0609010101010101" pitchFamily="49" charset="-128"/>
                <a:ea typeface="AR丸ゴシック体M" panose="020B0609010101010101" pitchFamily="49" charset="-128"/>
              </a:rPr>
              <a:t>ボールを</a:t>
            </a:r>
            <a:r>
              <a:rPr lang="ja-JP" altLang="ja-JP" sz="1200" dirty="0" smtClean="0">
                <a:latin typeface="AR丸ゴシック体M" panose="020B0609010101010101" pitchFamily="49" charset="-128"/>
                <a:ea typeface="AR丸ゴシック体M" panose="020B0609010101010101" pitchFamily="49" charset="-128"/>
              </a:rPr>
              <a:t>失わない</a:t>
            </a:r>
            <a:endParaRPr lang="en-US" altLang="ja-JP" sz="1200" dirty="0" smtClean="0">
              <a:latin typeface="AR丸ゴシック体M" panose="020B0609010101010101" pitchFamily="49" charset="-128"/>
              <a:ea typeface="AR丸ゴシック体M" panose="020B0609010101010101" pitchFamily="49" charset="-128"/>
            </a:endParaRPr>
          </a:p>
          <a:p>
            <a:pPr>
              <a:spcAft>
                <a:spcPts val="0"/>
              </a:spcAft>
            </a:pP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3</a:t>
            </a:r>
            <a:r>
              <a:rPr lang="ja-JP" altLang="en-US" sz="1200" dirty="0">
                <a:latin typeface="AR丸ゴシック体M" panose="020B0609010101010101" pitchFamily="49" charset="-128"/>
                <a:ea typeface="AR丸ゴシック体M" panose="020B0609010101010101" pitchFamily="49" charset="-128"/>
                <a:cs typeface="Times New Roman" panose="02020603050405020304" pitchFamily="18" charset="0"/>
              </a:rPr>
              <a:t>ラインを意識</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し、ボール</a:t>
            </a:r>
            <a:r>
              <a:rPr lang="ja-JP" altLang="en-US" sz="1200" dirty="0">
                <a:latin typeface="AR丸ゴシック体M" panose="020B0609010101010101" pitchFamily="49" charset="-128"/>
                <a:ea typeface="AR丸ゴシック体M" panose="020B0609010101010101" pitchFamily="49" charset="-128"/>
                <a:cs typeface="Times New Roman" panose="02020603050405020304" pitchFamily="18" charset="0"/>
              </a:rPr>
              <a:t>を大切に</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しながら全員</a:t>
            </a:r>
            <a:r>
              <a:rPr lang="ja-JP" altLang="en-US" sz="1200" dirty="0">
                <a:latin typeface="AR丸ゴシック体M" panose="020B0609010101010101" pitchFamily="49" charset="-128"/>
                <a:ea typeface="AR丸ゴシック体M" panose="020B0609010101010101" pitchFamily="49" charset="-128"/>
                <a:cs typeface="Times New Roman" panose="02020603050405020304" pitchFamily="18" charset="0"/>
              </a:rPr>
              <a:t>が関わりのイメージ（距離感）</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をもって攻撃（プレー）することができた。</a:t>
            </a:r>
            <a:endParaRPr lang="en-US" altLang="ja-JP" sz="1200" dirty="0">
              <a:latin typeface="AR丸ゴシック体M" panose="020B0609010101010101" pitchFamily="49" charset="-128"/>
              <a:ea typeface="AR丸ゴシック体M" panose="020B0609010101010101" pitchFamily="49" charset="-128"/>
              <a:cs typeface="Times New Roman" panose="02020603050405020304" pitchFamily="18" charset="0"/>
            </a:endParaRPr>
          </a:p>
          <a:p>
            <a:endParaRPr lang="ja-JP" altLang="ja-JP" sz="1200" dirty="0"/>
          </a:p>
          <a:p>
            <a:endParaRPr lang="en-US" altLang="ja-JP" sz="1200" dirty="0" smtClean="0"/>
          </a:p>
        </p:txBody>
      </p:sp>
      <p:sp>
        <p:nvSpPr>
          <p:cNvPr id="9" name="テキスト ボックス 8">
            <a:extLst>
              <a:ext uri="{FF2B5EF4-FFF2-40B4-BE49-F238E27FC236}">
                <a16:creationId xmlns:a16="http://schemas.microsoft.com/office/drawing/2014/main" xmlns="" id="{1B22D132-BB50-5740-9E37-7269C500AD8F}"/>
              </a:ext>
            </a:extLst>
          </p:cNvPr>
          <p:cNvSpPr txBox="1"/>
          <p:nvPr/>
        </p:nvSpPr>
        <p:spPr>
          <a:xfrm>
            <a:off x="3616405" y="4276843"/>
            <a:ext cx="3106416" cy="26174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200" dirty="0">
                <a:latin typeface="AR丸ゴシック体M" panose="020B0609010101010101" pitchFamily="49" charset="-128"/>
                <a:ea typeface="AR丸ゴシック体M" panose="020B0609010101010101" pitchFamily="49" charset="-128"/>
              </a:rPr>
              <a:t> </a:t>
            </a:r>
            <a:r>
              <a:rPr lang="ja-JP" altLang="ja-JP" sz="1200" dirty="0" smtClean="0">
                <a:latin typeface="AR丸ゴシック体M" panose="020B0609010101010101" pitchFamily="49" charset="-128"/>
                <a:ea typeface="AR丸ゴシック体M" panose="020B0609010101010101" pitchFamily="49" charset="-128"/>
              </a:rPr>
              <a:t>ゴール</a:t>
            </a:r>
            <a:r>
              <a:rPr lang="ja-JP" altLang="ja-JP" sz="1200" dirty="0">
                <a:latin typeface="AR丸ゴシック体M" panose="020B0609010101010101" pitchFamily="49" charset="-128"/>
                <a:ea typeface="AR丸ゴシック体M" panose="020B0609010101010101" pitchFamily="49" charset="-128"/>
              </a:rPr>
              <a:t>を決める</a:t>
            </a:r>
          </a:p>
          <a:p>
            <a:r>
              <a:rPr lang="ja-JP" altLang="ja-JP" sz="1200" dirty="0">
                <a:latin typeface="AR丸ゴシック体M" panose="020B0609010101010101" pitchFamily="49" charset="-128"/>
                <a:ea typeface="AR丸ゴシック体M" panose="020B0609010101010101" pitchFamily="49" charset="-128"/>
              </a:rPr>
              <a:t>　・シュート精度</a:t>
            </a:r>
          </a:p>
          <a:p>
            <a:r>
              <a:rPr lang="ja-JP" altLang="ja-JP" sz="1200" dirty="0">
                <a:latin typeface="AR丸ゴシック体M" panose="020B0609010101010101" pitchFamily="49" charset="-128"/>
                <a:ea typeface="AR丸ゴシック体M" panose="020B0609010101010101" pitchFamily="49" charset="-128"/>
              </a:rPr>
              <a:t>　・バイタルエリアでのアイディア</a:t>
            </a:r>
          </a:p>
          <a:p>
            <a:r>
              <a:rPr lang="ja-JP" altLang="ja-JP" sz="1200" dirty="0">
                <a:latin typeface="AR丸ゴシック体M" panose="020B0609010101010101" pitchFamily="49" charset="-128"/>
                <a:ea typeface="AR丸ゴシック体M" panose="020B0609010101010101" pitchFamily="49" charset="-128"/>
              </a:rPr>
              <a:t>　・周りのサポート（</a:t>
            </a:r>
            <a:r>
              <a:rPr lang="en-US" altLang="ja-JP" sz="1200" dirty="0">
                <a:latin typeface="AR丸ゴシック体M" panose="020B0609010101010101" pitchFamily="49" charset="-128"/>
                <a:ea typeface="AR丸ゴシック体M" panose="020B0609010101010101" pitchFamily="49" charset="-128"/>
              </a:rPr>
              <a:t>FW</a:t>
            </a:r>
            <a:r>
              <a:rPr lang="ja-JP" altLang="ja-JP" sz="1200" dirty="0">
                <a:latin typeface="AR丸ゴシック体M" panose="020B0609010101010101" pitchFamily="49" charset="-128"/>
                <a:ea typeface="AR丸ゴシック体M" panose="020B0609010101010101" pitchFamily="49" charset="-128"/>
              </a:rPr>
              <a:t>の孤立</a:t>
            </a:r>
            <a:r>
              <a:rPr lang="ja-JP" altLang="ja-JP" sz="1200" dirty="0" smtClean="0">
                <a:latin typeface="AR丸ゴシック体M" panose="020B0609010101010101" pitchFamily="49" charset="-128"/>
                <a:ea typeface="AR丸ゴシック体M" panose="020B0609010101010101" pitchFamily="49" charset="-128"/>
              </a:rPr>
              <a:t>）</a:t>
            </a:r>
            <a:endParaRPr lang="en-US" altLang="ja-JP" sz="1200" dirty="0" smtClean="0">
              <a:latin typeface="AR丸ゴシック体M" panose="020B0609010101010101" pitchFamily="49" charset="-128"/>
              <a:ea typeface="AR丸ゴシック体M" panose="020B0609010101010101" pitchFamily="49" charset="-128"/>
            </a:endParaRPr>
          </a:p>
          <a:p>
            <a:endParaRPr lang="en-US" altLang="ja-JP" sz="1200" dirty="0" smtClean="0">
              <a:latin typeface="AR丸ゴシック体M" panose="020B0609010101010101" pitchFamily="49" charset="-128"/>
              <a:ea typeface="AR丸ゴシック体M" panose="020B0609010101010101" pitchFamily="49" charset="-128"/>
            </a:endParaRPr>
          </a:p>
          <a:p>
            <a:r>
              <a:rPr lang="ja-JP" altLang="ja-JP" sz="1200" dirty="0" smtClean="0">
                <a:latin typeface="AR丸ゴシック体M" panose="020B0609010101010101" pitchFamily="49" charset="-128"/>
                <a:ea typeface="AR丸ゴシック体M" panose="020B0609010101010101" pitchFamily="49" charset="-128"/>
              </a:rPr>
              <a:t>ゴール</a:t>
            </a:r>
            <a:r>
              <a:rPr lang="ja-JP" altLang="ja-JP" sz="1200" dirty="0">
                <a:latin typeface="AR丸ゴシック体M" panose="020B0609010101010101" pitchFamily="49" charset="-128"/>
                <a:ea typeface="AR丸ゴシック体M" panose="020B0609010101010101" pitchFamily="49" charset="-128"/>
              </a:rPr>
              <a:t>を守る</a:t>
            </a:r>
          </a:p>
          <a:p>
            <a:r>
              <a:rPr lang="ja-JP" altLang="ja-JP" sz="1200" dirty="0">
                <a:latin typeface="AR丸ゴシック体M" panose="020B0609010101010101" pitchFamily="49" charset="-128"/>
                <a:ea typeface="AR丸ゴシック体M" panose="020B0609010101010101" pitchFamily="49" charset="-128"/>
              </a:rPr>
              <a:t>　・チャレンジ＆カバー</a:t>
            </a:r>
          </a:p>
          <a:p>
            <a:r>
              <a:rPr lang="ja-JP" altLang="en-US" sz="1200" dirty="0">
                <a:latin typeface="AR丸ゴシック体M" panose="020B0609010101010101" pitchFamily="49" charset="-128"/>
                <a:ea typeface="AR丸ゴシック体M" panose="020B0609010101010101" pitchFamily="49" charset="-128"/>
              </a:rPr>
              <a:t>　</a:t>
            </a:r>
            <a:r>
              <a:rPr lang="ja-JP" altLang="ja-JP" sz="1200" dirty="0">
                <a:latin typeface="AR丸ゴシック体M" panose="020B0609010101010101" pitchFamily="49" charset="-128"/>
                <a:ea typeface="AR丸ゴシック体M" panose="020B0609010101010101" pitchFamily="49" charset="-128"/>
              </a:rPr>
              <a:t>・シュートストップ、クロスの対応、</a:t>
            </a:r>
            <a:endParaRPr lang="en-US" altLang="ja-JP" sz="1200" dirty="0">
              <a:latin typeface="AR丸ゴシック体M" panose="020B0609010101010101" pitchFamily="49" charset="-128"/>
              <a:ea typeface="AR丸ゴシック体M" panose="020B0609010101010101" pitchFamily="49" charset="-128"/>
            </a:endParaRPr>
          </a:p>
          <a:p>
            <a:r>
              <a:rPr lang="ja-JP" altLang="en-US" sz="1200" dirty="0">
                <a:latin typeface="AR丸ゴシック体M" panose="020B0609010101010101" pitchFamily="49" charset="-128"/>
                <a:ea typeface="AR丸ゴシック体M" panose="020B0609010101010101" pitchFamily="49" charset="-128"/>
              </a:rPr>
              <a:t>　　</a:t>
            </a:r>
            <a:r>
              <a:rPr lang="ja-JP" altLang="ja-JP" sz="1200" dirty="0">
                <a:latin typeface="AR丸ゴシック体M" panose="020B0609010101010101" pitchFamily="49" charset="-128"/>
                <a:ea typeface="AR丸ゴシック体M" panose="020B0609010101010101" pitchFamily="49" charset="-128"/>
              </a:rPr>
              <a:t>カウンターへの対応</a:t>
            </a:r>
          </a:p>
          <a:p>
            <a:r>
              <a:rPr lang="ja-JP" altLang="en-US" sz="1200" dirty="0">
                <a:latin typeface="AR丸ゴシック体M" panose="020B0609010101010101" pitchFamily="49" charset="-128"/>
                <a:ea typeface="AR丸ゴシック体M" panose="020B0609010101010101" pitchFamily="49" charset="-128"/>
              </a:rPr>
              <a:t>　</a:t>
            </a:r>
            <a:r>
              <a:rPr lang="ja-JP" altLang="ja-JP" sz="1200" dirty="0">
                <a:latin typeface="AR丸ゴシック体M" panose="020B0609010101010101" pitchFamily="49" charset="-128"/>
                <a:ea typeface="AR丸ゴシック体M" panose="020B0609010101010101" pitchFamily="49" charset="-128"/>
              </a:rPr>
              <a:t>・身体を張った</a:t>
            </a:r>
            <a:r>
              <a:rPr lang="ja-JP" altLang="ja-JP" sz="1200" dirty="0" smtClean="0">
                <a:latin typeface="AR丸ゴシック体M" panose="020B0609010101010101" pitchFamily="49" charset="-128"/>
                <a:ea typeface="AR丸ゴシック体M" panose="020B0609010101010101" pitchFamily="49" charset="-128"/>
              </a:rPr>
              <a:t>守備</a:t>
            </a:r>
            <a:endParaRPr lang="en-US" altLang="ja-JP" sz="1200" dirty="0" smtClean="0">
              <a:latin typeface="AR丸ゴシック体M" panose="020B0609010101010101" pitchFamily="49" charset="-128"/>
              <a:ea typeface="AR丸ゴシック体M" panose="020B0609010101010101" pitchFamily="49" charset="-128"/>
            </a:endParaRPr>
          </a:p>
          <a:p>
            <a:endParaRPr lang="en-US" altLang="ja-JP" sz="1200" dirty="0">
              <a:latin typeface="AR丸ゴシック体M" panose="020B0609010101010101" pitchFamily="49" charset="-128"/>
              <a:ea typeface="AR丸ゴシック体M" panose="020B0609010101010101" pitchFamily="49" charset="-128"/>
            </a:endParaRPr>
          </a:p>
          <a:p>
            <a:r>
              <a:rPr lang="ja-JP" altLang="en-US" sz="1200" dirty="0" smtClean="0">
                <a:latin typeface="AR丸ゴシック体M" panose="020B0609010101010101" pitchFamily="49" charset="-128"/>
                <a:ea typeface="AR丸ゴシック体M" panose="020B0609010101010101" pitchFamily="49" charset="-128"/>
              </a:rPr>
              <a:t>リズムを変える</a:t>
            </a:r>
            <a:endParaRPr lang="en-US" altLang="ja-JP" sz="1200" dirty="0" smtClean="0">
              <a:latin typeface="AR丸ゴシック体M" panose="020B0609010101010101" pitchFamily="49" charset="-128"/>
              <a:ea typeface="AR丸ゴシック体M" panose="020B0609010101010101" pitchFamily="49" charset="-128"/>
            </a:endParaRPr>
          </a:p>
          <a:p>
            <a:r>
              <a:rPr lang="ja-JP" altLang="en-US" sz="1200" dirty="0" smtClean="0">
                <a:latin typeface="AR丸ゴシック体M" panose="020B0609010101010101" pitchFamily="49" charset="-128"/>
                <a:ea typeface="AR丸ゴシック体M" panose="020B0609010101010101" pitchFamily="49" charset="-128"/>
              </a:rPr>
              <a:t>　・中盤（ボランチ）で時間をつくり、</a:t>
            </a:r>
            <a:endParaRPr lang="en-US" altLang="ja-JP" sz="1200" dirty="0" smtClean="0">
              <a:latin typeface="AR丸ゴシック体M" panose="020B0609010101010101" pitchFamily="49" charset="-128"/>
              <a:ea typeface="AR丸ゴシック体M" panose="020B0609010101010101" pitchFamily="49" charset="-128"/>
            </a:endParaRPr>
          </a:p>
          <a:p>
            <a:r>
              <a:rPr lang="ja-JP" altLang="en-US" sz="1200" dirty="0" smtClean="0">
                <a:latin typeface="AR丸ゴシック体M" panose="020B0609010101010101" pitchFamily="49" charset="-128"/>
                <a:ea typeface="AR丸ゴシック体M" panose="020B0609010101010101" pitchFamily="49" charset="-128"/>
              </a:rPr>
              <a:t>　　相手を</a:t>
            </a:r>
            <a:r>
              <a:rPr lang="ja-JP" altLang="en-US" sz="1200" dirty="0" smtClean="0">
                <a:latin typeface="AR丸ゴシック体M" panose="020B0609010101010101" pitchFamily="49" charset="-128"/>
                <a:ea typeface="AR丸ゴシック体M" panose="020B0609010101010101" pitchFamily="49" charset="-128"/>
              </a:rPr>
              <a:t>崩す場面が少なかった。</a:t>
            </a:r>
            <a:endParaRPr lang="en-US" altLang="ja-JP" sz="1200" dirty="0" smtClean="0">
              <a:latin typeface="AR丸ゴシック体M" panose="020B0609010101010101" pitchFamily="49" charset="-128"/>
              <a:ea typeface="AR丸ゴシック体M" panose="020B0609010101010101" pitchFamily="49" charset="-128"/>
            </a:endParaRPr>
          </a:p>
          <a:p>
            <a:endParaRPr lang="ja-JP" altLang="ja-JP" sz="1200" dirty="0"/>
          </a:p>
          <a:p>
            <a:endParaRPr lang="ja-JP" altLang="ja-JP" sz="1200" dirty="0"/>
          </a:p>
        </p:txBody>
      </p:sp>
      <p:sp>
        <p:nvSpPr>
          <p:cNvPr id="10" name="Text Box 92">
            <a:extLst>
              <a:ext uri="{FF2B5EF4-FFF2-40B4-BE49-F238E27FC236}">
                <a16:creationId xmlns:a16="http://schemas.microsoft.com/office/drawing/2014/main" xmlns="" id="{A8261169-3E28-6A4B-A388-A49CEE6AD19C}"/>
              </a:ext>
            </a:extLst>
          </p:cNvPr>
          <p:cNvSpPr txBox="1">
            <a:spLocks/>
          </p:cNvSpPr>
          <p:nvPr/>
        </p:nvSpPr>
        <p:spPr bwMode="auto">
          <a:xfrm>
            <a:off x="3616405" y="3840908"/>
            <a:ext cx="3106416"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課題</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1" name="Text Box 92">
            <a:extLst>
              <a:ext uri="{FF2B5EF4-FFF2-40B4-BE49-F238E27FC236}">
                <a16:creationId xmlns:a16="http://schemas.microsoft.com/office/drawing/2014/main" xmlns="" id="{A8261169-3E28-6A4B-A388-A49CEE6AD19C}"/>
              </a:ext>
            </a:extLst>
          </p:cNvPr>
          <p:cNvSpPr txBox="1">
            <a:spLocks/>
          </p:cNvSpPr>
          <p:nvPr/>
        </p:nvSpPr>
        <p:spPr bwMode="auto">
          <a:xfrm>
            <a:off x="3616405" y="116056"/>
            <a:ext cx="3106416"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成果</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2" name="テキスト ボックス 8">
            <a:extLst>
              <a:ext uri="{FF2B5EF4-FFF2-40B4-BE49-F238E27FC236}">
                <a16:creationId xmlns:a16="http://schemas.microsoft.com/office/drawing/2014/main" xmlns="" id="{1B22D132-BB50-5740-9E37-7269C500AD8F}"/>
              </a:ext>
            </a:extLst>
          </p:cNvPr>
          <p:cNvSpPr txBox="1"/>
          <p:nvPr/>
        </p:nvSpPr>
        <p:spPr>
          <a:xfrm>
            <a:off x="3616405" y="7463768"/>
            <a:ext cx="3106416" cy="1806356"/>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rPr>
              <a:t>食育について</a:t>
            </a:r>
            <a:endParaRPr lang="en-US" altLang="ja-JP" sz="1200" b="1"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コンサドーレ旭川</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Ｕ</a:t>
            </a:r>
            <a:r>
              <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１５</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の選手の食事量がとにかく多かった。</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帰路バス内</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で支給されたお弁当を食べたが</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、各自、おかずを買い足し（</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中にはカツ</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丼を買う選手も</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a:t>
            </a:r>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）食べていた。</a:t>
            </a:r>
            <a:endParaRPr lang="en-US" altLang="ja-JP" sz="1200" dirty="0" smtClean="0">
              <a:latin typeface="AR丸ゴシック体M" panose="020B0609010101010101" pitchFamily="49" charset="-128"/>
              <a:ea typeface="AR丸ゴシック体M" panose="020B0609010101010101" pitchFamily="49" charset="-128"/>
              <a:cs typeface="Times New Roman" panose="02020603050405020304" pitchFamily="18" charset="0"/>
            </a:endParaRPr>
          </a:p>
          <a:p>
            <a:r>
              <a:rPr lang="ja-JP" altLang="en-US" sz="1200" dirty="0" smtClean="0">
                <a:latin typeface="AR丸ゴシック体M" panose="020B0609010101010101" pitchFamily="49" charset="-128"/>
                <a:ea typeface="AR丸ゴシック体M" panose="020B0609010101010101" pitchFamily="49" charset="-128"/>
                <a:cs typeface="Times New Roman" panose="02020603050405020304" pitchFamily="18" charset="0"/>
              </a:rPr>
              <a:t>身体づくり、フィジカル強化にはとにかく食べることが大事だということを先輩から教わることができた。</a:t>
            </a:r>
            <a:endParaRPr lang="en-US" altLang="ja-JP" sz="1200" dirty="0">
              <a:latin typeface="AR丸ゴシック体M" panose="020B0609010101010101" pitchFamily="49" charset="-128"/>
              <a:ea typeface="AR丸ゴシック体M" panose="020B0609010101010101" pitchFamily="49" charset="-128"/>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832699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1810</TotalTime>
  <Words>652</Words>
  <Application>Microsoft Office PowerPoint</Application>
  <PresentationFormat>A4 210 x 297 mm</PresentationFormat>
  <Paragraphs>116</Paragraphs>
  <Slides>2</Slides>
  <Notes>1</Notes>
  <HiddenSlides>0</HiddenSlides>
  <MMClips>0</MMClips>
  <ScaleCrop>false</ScaleCrop>
  <HeadingPairs>
    <vt:vector size="8" baseType="variant">
      <vt:variant>
        <vt:lpstr>使用されているフォント</vt:lpstr>
      </vt:variant>
      <vt:variant>
        <vt:i4>12</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6" baseType="lpstr">
      <vt:lpstr>AR丸ゴシック体M</vt:lpstr>
      <vt:lpstr>DFPGothic-SU</vt:lpstr>
      <vt:lpstr>DIN Condensed</vt:lpstr>
      <vt:lpstr>Hiragino Sans W6</vt:lpstr>
      <vt:lpstr>PMingLiU</vt:lpstr>
      <vt:lpstr>游ゴシック</vt:lpstr>
      <vt:lpstr>游ゴシック Light</vt:lpstr>
      <vt:lpstr>Arial</vt:lpstr>
      <vt:lpstr>Calibri</vt:lpstr>
      <vt:lpstr>Calibri Light</vt:lpstr>
      <vt:lpstr>Century Gothic</vt:lpstr>
      <vt:lpstr>Times New Roman</vt:lpstr>
      <vt:lpstr>Office テーマ</vt:lpstr>
      <vt:lpstr>ワークシート</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Miyanaga Hironori</dc:creator>
  <cp:lastModifiedBy>Owner</cp:lastModifiedBy>
  <cp:revision>122</cp:revision>
  <cp:lastPrinted>2019-07-11T14:16:07Z</cp:lastPrinted>
  <dcterms:created xsi:type="dcterms:W3CDTF">2019-03-20T01:57:51Z</dcterms:created>
  <dcterms:modified xsi:type="dcterms:W3CDTF">2019-09-03T13:28:49Z</dcterms:modified>
</cp:coreProperties>
</file>