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
  </p:notesMasterIdLst>
  <p:sldIdLst>
    <p:sldId id="259" r:id="rId2"/>
    <p:sldId id="256" r:id="rId3"/>
    <p:sldId id="257" r:id="rId4"/>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4645"/>
  </p:normalViewPr>
  <p:slideViewPr>
    <p:cSldViewPr snapToGrid="0" snapToObjects="1">
      <p:cViewPr>
        <p:scale>
          <a:sx n="77" d="100"/>
          <a:sy n="77" d="100"/>
        </p:scale>
        <p:origin x="1926" y="-52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0681" tIns="45341" rIns="90681" bIns="45341" rtlCol="0"/>
          <a:lstStyle>
            <a:lvl1pPr algn="r">
              <a:defRPr sz="1200"/>
            </a:lvl1pPr>
          </a:lstStyle>
          <a:p>
            <a:fld id="{D79BB161-82ED-8846-B871-8979513DBBAA}" type="datetimeFigureOut">
              <a:rPr kumimoji="1" lang="ja-JP" altLang="en-US" smtClean="0"/>
              <a:pPr/>
              <a:t>2019/9/17</a:t>
            </a:fld>
            <a:endParaRPr kumimoji="1" lang="ja-JP" altLang="en-US"/>
          </a:p>
        </p:txBody>
      </p:sp>
      <p:sp>
        <p:nvSpPr>
          <p:cNvPr id="4" name="スライド イメージ プレースホルダー 3"/>
          <p:cNvSpPr>
            <a:spLocks noGrp="1" noRot="1" noChangeAspect="1"/>
          </p:cNvSpPr>
          <p:nvPr>
            <p:ph type="sldImg" idx="2"/>
          </p:nvPr>
        </p:nvSpPr>
        <p:spPr>
          <a:xfrm>
            <a:off x="2214563" y="1235075"/>
            <a:ext cx="2306637" cy="3332163"/>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0681" tIns="45341" rIns="90681" bIns="45341" rtlCol="0" anchor="b"/>
          <a:lstStyle>
            <a:lvl1pPr algn="r">
              <a:defRPr sz="1200"/>
            </a:lvl1pPr>
          </a:lstStyle>
          <a:p>
            <a:fld id="{A680AE84-952E-0E4D-87ED-E66E8EBC6AE7}" type="slidenum">
              <a:rPr kumimoji="1" lang="ja-JP" altLang="en-US" smtClean="0"/>
              <a:pPr/>
              <a:t>‹#›</a:t>
            </a:fld>
            <a:endParaRPr kumimoji="1" lang="ja-JP" altLang="en-US"/>
          </a:p>
        </p:txBody>
      </p:sp>
    </p:spTree>
    <p:extLst>
      <p:ext uri="{BB962C8B-B14F-4D97-AF65-F5344CB8AC3E}">
        <p14:creationId xmlns:p14="http://schemas.microsoft.com/office/powerpoint/2010/main" val="1840302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680AE84-952E-0E4D-87ED-E66E8EBC6AE7}" type="slidenum">
              <a:rPr kumimoji="1" lang="ja-JP" altLang="en-US" smtClean="0"/>
              <a:pPr/>
              <a:t>1</a:t>
            </a:fld>
            <a:endParaRPr kumimoji="1" lang="ja-JP" altLang="en-US"/>
          </a:p>
        </p:txBody>
      </p:sp>
    </p:spTree>
    <p:extLst>
      <p:ext uri="{BB962C8B-B14F-4D97-AF65-F5344CB8AC3E}">
        <p14:creationId xmlns:p14="http://schemas.microsoft.com/office/powerpoint/2010/main" val="64990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680AE84-952E-0E4D-87ED-E66E8EBC6AE7}" type="slidenum">
              <a:rPr kumimoji="1" lang="ja-JP" altLang="en-US" smtClean="0"/>
              <a:pPr/>
              <a:t>2</a:t>
            </a:fld>
            <a:endParaRPr kumimoji="1" lang="ja-JP" altLang="en-US"/>
          </a:p>
        </p:txBody>
      </p:sp>
    </p:spTree>
    <p:extLst>
      <p:ext uri="{BB962C8B-B14F-4D97-AF65-F5344CB8AC3E}">
        <p14:creationId xmlns:p14="http://schemas.microsoft.com/office/powerpoint/2010/main" val="196829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B73B81-CC92-154F-AE18-36F8B04770EB}" type="datetime1">
              <a:rPr kumimoji="1" lang="ja-JP" altLang="en-US" smtClean="0"/>
              <a:pPr/>
              <a:t>2019/9/17</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272543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85426-6B3A-E949-9FB1-897E1CFD820F}" type="datetime1">
              <a:rPr kumimoji="1" lang="ja-JP" altLang="en-US" smtClean="0"/>
              <a:pPr/>
              <a:t>2019/9/17</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54112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7412D3-B017-BA46-AD4E-1F493D4812AB}" type="datetime1">
              <a:rPr kumimoji="1" lang="ja-JP" altLang="en-US" smtClean="0"/>
              <a:pPr/>
              <a:t>2019/9/17</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2382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3C8C6A-02C3-3341-B99E-759A21BFDB32}" type="datetime1">
              <a:rPr kumimoji="1" lang="ja-JP" altLang="en-US" smtClean="0"/>
              <a:pPr/>
              <a:t>2019/9/17</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184727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184313-9C7D-8849-B787-613068EDCFBA}" type="datetime1">
              <a:rPr kumimoji="1" lang="ja-JP" altLang="en-US" smtClean="0"/>
              <a:pPr/>
              <a:t>2019/9/17</a:t>
            </a:fld>
            <a:endParaRPr kumimoji="1" lang="ja-JP" altLang="en-US"/>
          </a:p>
        </p:txBody>
      </p:sp>
      <p:sp>
        <p:nvSpPr>
          <p:cNvPr id="5" name="Footer Placeholder 4"/>
          <p:cNvSpPr>
            <a:spLocks noGrp="1"/>
          </p:cNvSpPr>
          <p:nvPr>
            <p:ph type="ftr" sz="quarter" idx="11"/>
          </p:nvPr>
        </p:nvSpPr>
        <p:spPr/>
        <p:txBody>
          <a:bodyPr/>
          <a:lstStyle/>
          <a:p>
            <a:r>
              <a:rPr kumimoji="1" lang="en-US" altLang="ja-JP"/>
              <a:t>HKFA Tecnical Report 2019</a:t>
            </a:r>
            <a:endParaRPr kumimoji="1" lang="ja-JP" altLang="en-US"/>
          </a:p>
        </p:txBody>
      </p:sp>
      <p:sp>
        <p:nvSpPr>
          <p:cNvPr id="6" name="Slide Number Placeholder 5"/>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3939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EC284C-D249-0849-AB41-60BBD712F149}" type="datetime1">
              <a:rPr kumimoji="1" lang="ja-JP" altLang="en-US" smtClean="0"/>
              <a:pPr/>
              <a:t>2019/9/17</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49693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CBB66E-0D07-D54B-B42D-4A79EB460D48}" type="datetime1">
              <a:rPr kumimoji="1" lang="ja-JP" altLang="en-US" smtClean="0"/>
              <a:pPr/>
              <a:t>2019/9/17</a:t>
            </a:fld>
            <a:endParaRPr kumimoji="1" lang="ja-JP" altLang="en-US"/>
          </a:p>
        </p:txBody>
      </p:sp>
      <p:sp>
        <p:nvSpPr>
          <p:cNvPr id="8" name="Footer Placeholder 7"/>
          <p:cNvSpPr>
            <a:spLocks noGrp="1"/>
          </p:cNvSpPr>
          <p:nvPr>
            <p:ph type="ftr" sz="quarter" idx="11"/>
          </p:nvPr>
        </p:nvSpPr>
        <p:spPr/>
        <p:txBody>
          <a:bodyPr/>
          <a:lstStyle/>
          <a:p>
            <a:r>
              <a:rPr kumimoji="1" lang="en-US" altLang="ja-JP"/>
              <a:t>HKFA Tecnical Report 2019</a:t>
            </a:r>
            <a:endParaRPr kumimoji="1" lang="ja-JP" altLang="en-US"/>
          </a:p>
        </p:txBody>
      </p:sp>
      <p:sp>
        <p:nvSpPr>
          <p:cNvPr id="9" name="Slide Number Placeholder 8"/>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17888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BEFE85-CF62-7D45-97CB-97E3E728F5CA}" type="datetime1">
              <a:rPr kumimoji="1" lang="ja-JP" altLang="en-US" smtClean="0"/>
              <a:pPr/>
              <a:t>2019/9/17</a:t>
            </a:fld>
            <a:endParaRPr kumimoji="1" lang="ja-JP" altLang="en-US"/>
          </a:p>
        </p:txBody>
      </p:sp>
      <p:sp>
        <p:nvSpPr>
          <p:cNvPr id="4" name="Footer Placeholder 3"/>
          <p:cNvSpPr>
            <a:spLocks noGrp="1"/>
          </p:cNvSpPr>
          <p:nvPr>
            <p:ph type="ftr" sz="quarter" idx="11"/>
          </p:nvPr>
        </p:nvSpPr>
        <p:spPr/>
        <p:txBody>
          <a:bodyPr/>
          <a:lstStyle/>
          <a:p>
            <a:r>
              <a:rPr kumimoji="1" lang="en-US" altLang="ja-JP"/>
              <a:t>HKFA Tecnical Report 2019</a:t>
            </a:r>
            <a:endParaRPr kumimoji="1" lang="ja-JP" altLang="en-US"/>
          </a:p>
        </p:txBody>
      </p:sp>
      <p:sp>
        <p:nvSpPr>
          <p:cNvPr id="5" name="Slide Number Placeholder 4"/>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236952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A4BD5-2B27-7743-B318-31D584D685B9}" type="datetime1">
              <a:rPr kumimoji="1" lang="ja-JP" altLang="en-US" smtClean="0"/>
              <a:pPr/>
              <a:t>2019/9/17</a:t>
            </a:fld>
            <a:endParaRPr kumimoji="1" lang="ja-JP" altLang="en-US"/>
          </a:p>
        </p:txBody>
      </p:sp>
      <p:sp>
        <p:nvSpPr>
          <p:cNvPr id="3" name="Footer Placeholder 2"/>
          <p:cNvSpPr>
            <a:spLocks noGrp="1"/>
          </p:cNvSpPr>
          <p:nvPr>
            <p:ph type="ftr" sz="quarter" idx="11"/>
          </p:nvPr>
        </p:nvSpPr>
        <p:spPr/>
        <p:txBody>
          <a:bodyPr/>
          <a:lstStyle/>
          <a:p>
            <a:r>
              <a:rPr kumimoji="1" lang="en-US" altLang="ja-JP"/>
              <a:t>HKFA Tecnical Report 2019</a:t>
            </a:r>
            <a:endParaRPr kumimoji="1" lang="ja-JP" altLang="en-US"/>
          </a:p>
        </p:txBody>
      </p:sp>
      <p:sp>
        <p:nvSpPr>
          <p:cNvPr id="4" name="Slide Number Placeholder 3"/>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18834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DBE4C7-DF4A-AD41-A734-37BCFE1A4358}" type="datetime1">
              <a:rPr kumimoji="1" lang="ja-JP" altLang="en-US" smtClean="0"/>
              <a:pPr/>
              <a:t>2019/9/17</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309721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B70747-16BD-E044-97BA-FCA4BB8F763E}" type="datetime1">
              <a:rPr kumimoji="1" lang="ja-JP" altLang="en-US" smtClean="0"/>
              <a:pPr/>
              <a:t>2019/9/17</a:t>
            </a:fld>
            <a:endParaRPr kumimoji="1" lang="ja-JP" altLang="en-US"/>
          </a:p>
        </p:txBody>
      </p:sp>
      <p:sp>
        <p:nvSpPr>
          <p:cNvPr id="6" name="Footer Placeholder 5"/>
          <p:cNvSpPr>
            <a:spLocks noGrp="1"/>
          </p:cNvSpPr>
          <p:nvPr>
            <p:ph type="ftr" sz="quarter" idx="11"/>
          </p:nvPr>
        </p:nvSpPr>
        <p:spPr/>
        <p:txBody>
          <a:bodyPr/>
          <a:lstStyle/>
          <a:p>
            <a:r>
              <a:rPr kumimoji="1" lang="en-US" altLang="ja-JP"/>
              <a:t>HKFA Tecnical Report 2019</a:t>
            </a:r>
            <a:endParaRPr kumimoji="1" lang="ja-JP" altLang="en-US"/>
          </a:p>
        </p:txBody>
      </p:sp>
      <p:sp>
        <p:nvSpPr>
          <p:cNvPr id="7" name="Slide Number Placeholder 6"/>
          <p:cNvSpPr>
            <a:spLocks noGrp="1"/>
          </p:cNvSpPr>
          <p:nvPr>
            <p:ph type="sldNum" sz="quarter" idx="12"/>
          </p:nvPr>
        </p:nvSpPr>
        <p:spPr/>
        <p:txBody>
          <a:body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129639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56AE13-8ACA-E844-A266-5CF6BD380C54}" type="datetime1">
              <a:rPr kumimoji="1" lang="ja-JP" altLang="en-US" smtClean="0"/>
              <a:pPr/>
              <a:t>2019/9/17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HKFA Tecnical Report 2019</a:t>
            </a:r>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17276DD-12DE-7B47-9717-EDBEF7721730}" type="slidenum">
              <a:rPr kumimoji="1" lang="ja-JP" altLang="en-US" smtClean="0"/>
              <a:pPr/>
              <a:t>‹#›</a:t>
            </a:fld>
            <a:endParaRPr kumimoji="1" lang="ja-JP" altLang="en-US"/>
          </a:p>
        </p:txBody>
      </p:sp>
    </p:spTree>
    <p:extLst>
      <p:ext uri="{BB962C8B-B14F-4D97-AF65-F5344CB8AC3E}">
        <p14:creationId xmlns:p14="http://schemas.microsoft.com/office/powerpoint/2010/main" val="702698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C5609383-6A72-1444-B9EC-FC64E43E5777}"/>
              </a:ext>
            </a:extLst>
          </p:cNvPr>
          <p:cNvSpPr>
            <a:spLocks noGrp="1"/>
          </p:cNvSpPr>
          <p:nvPr>
            <p:ph type="ftr" sz="quarter" idx="11"/>
          </p:nvPr>
        </p:nvSpPr>
        <p:spPr>
          <a:xfrm>
            <a:off x="250507" y="9399494"/>
            <a:ext cx="6346190" cy="309306"/>
          </a:xfrm>
          <a:gradFill>
            <a:gsLst>
              <a:gs pos="0">
                <a:srgbClr val="00206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lang="en-US" altLang="ja-JP" sz="14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Technical Report 2019</a:t>
            </a:r>
            <a:endParaRPr kumimoji="1" lang="ja-JP" altLang="en-US" sz="1400" b="1" dirty="0">
              <a:solidFill>
                <a:schemeClr val="bg1"/>
              </a:solidFill>
              <a:latin typeface="Century Gothic" panose="020B0502020202020204" pitchFamily="34" charset="0"/>
            </a:endParaRPr>
          </a:p>
        </p:txBody>
      </p:sp>
      <p:sp>
        <p:nvSpPr>
          <p:cNvPr id="5" name="Text Box 92">
            <a:extLst>
              <a:ext uri="{FF2B5EF4-FFF2-40B4-BE49-F238E27FC236}">
                <a16:creationId xmlns:a16="http://schemas.microsoft.com/office/drawing/2014/main" id="{DEDBD090-633B-8449-BA81-9A250D3C9498}"/>
              </a:ext>
            </a:extLst>
          </p:cNvPr>
          <p:cNvSpPr txBox="1">
            <a:spLocks/>
          </p:cNvSpPr>
          <p:nvPr/>
        </p:nvSpPr>
        <p:spPr bwMode="auto">
          <a:xfrm>
            <a:off x="250507" y="231112"/>
            <a:ext cx="6356985" cy="912873"/>
          </a:xfrm>
          <a:prstGeom prst="rect">
            <a:avLst/>
          </a:prstGeom>
          <a:gradFill flip="none" rotWithShape="1">
            <a:gsLst>
              <a:gs pos="0">
                <a:srgbClr val="002060"/>
              </a:gs>
              <a:gs pos="48000">
                <a:schemeClr val="accent1">
                  <a:lumMod val="97000"/>
                  <a:lumOff val="3000"/>
                </a:schemeClr>
              </a:gs>
              <a:gs pos="100000">
                <a:schemeClr val="accent1">
                  <a:lumMod val="60000"/>
                  <a:lumOff val="40000"/>
                </a:schemeClr>
              </a:gs>
            </a:gsLst>
            <a:lin ang="16200000" scaled="1"/>
            <a:tileRect/>
          </a:gradFill>
          <a:ln>
            <a:noFill/>
          </a:ln>
        </p:spPr>
        <p:txBody>
          <a:bodyPr rot="0" vert="horz" wrap="square" lIns="0" tIns="0" rIns="0" bIns="0" anchor="t" anchorCtr="0" upright="1">
            <a:noAutofit/>
          </a:bodyPr>
          <a:lstStyle/>
          <a:p>
            <a:pPr marL="152400" algn="ctr">
              <a:spcAft>
                <a:spcPts val="0"/>
              </a:spcAft>
            </a:pPr>
            <a:r>
              <a:rPr lang="ja-JP" altLang="en-US" sz="16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　</a:t>
            </a:r>
          </a:p>
          <a:p>
            <a:pPr marL="152400" algn="ctr">
              <a:spcAft>
                <a:spcPts val="0"/>
              </a:spcAft>
            </a:pPr>
            <a:r>
              <a:rPr lang="ja-JP" altLang="en-US" sz="20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北海道トレセン夏季交流大会　道北地区Ｕ</a:t>
            </a:r>
            <a:r>
              <a:rPr lang="en-US" altLang="ja-JP" sz="20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a:t>
            </a:r>
            <a:r>
              <a:rPr lang="ja-JP" altLang="en-US" sz="20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１５</a:t>
            </a:r>
            <a:endParaRPr lang="en-US" sz="16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endParaRPr>
          </a:p>
          <a:p>
            <a:pPr marL="152400">
              <a:spcAft>
                <a:spcPts val="0"/>
              </a:spcAft>
            </a:pP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a:t>
            </a:r>
            <a:r>
              <a:rPr lang="en-US" sz="3200" dirty="0" smtClean="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                Technical </a:t>
            </a:r>
            <a:r>
              <a:rPr lang="en-US" sz="3200" dirty="0">
                <a:solidFill>
                  <a:schemeClr val="accent5">
                    <a:lumMod val="20000"/>
                    <a:lumOff val="80000"/>
                  </a:schemeClr>
                </a:solidFill>
                <a:effectLst/>
                <a:latin typeface="DIN Condensed" pitchFamily="2" charset="0"/>
                <a:ea typeface="DFPGothic-SU" panose="020B0E00000000000000" pitchFamily="34" charset="-128"/>
                <a:cs typeface="Times New Roman" panose="02020603050405020304" pitchFamily="18" charset="0"/>
              </a:rPr>
              <a:t>Report 2019</a:t>
            </a:r>
            <a:endParaRPr lang="ja-JP" sz="3200" dirty="0">
              <a:solidFill>
                <a:schemeClr val="accent5">
                  <a:lumMod val="20000"/>
                  <a:lumOff val="80000"/>
                </a:schemeClr>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2" name="Text Box 92">
            <a:extLst>
              <a:ext uri="{FF2B5EF4-FFF2-40B4-BE49-F238E27FC236}">
                <a16:creationId xmlns:a16="http://schemas.microsoft.com/office/drawing/2014/main" id="{DB631C67-2888-454A-8C12-F0B084163852}"/>
              </a:ext>
            </a:extLst>
          </p:cNvPr>
          <p:cNvSpPr txBox="1">
            <a:spLocks/>
          </p:cNvSpPr>
          <p:nvPr/>
        </p:nvSpPr>
        <p:spPr bwMode="auto">
          <a:xfrm>
            <a:off x="250507" y="1198603"/>
            <a:ext cx="2096770" cy="766577"/>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400" b="1" dirty="0" smtClean="0">
                <a:effectLst/>
                <a:latin typeface="Hiragino Sans W6" panose="020B0400000000000000" pitchFamily="34" charset="-128"/>
                <a:ea typeface="Hiragino Sans W6" panose="020B0400000000000000" pitchFamily="34" charset="-128"/>
                <a:cs typeface="Times New Roman" panose="02020603050405020304" pitchFamily="18" charset="0"/>
              </a:rPr>
              <a:t>日時</a:t>
            </a:r>
            <a:endParaRPr lang="en-US" altLang="ja-JP" sz="14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  2019</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年</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8</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月</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24</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25</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日</a:t>
            </a:r>
            <a:endParaRPr lang="en-US" altLang="ja-JP" sz="14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1" name="Text Box 92">
            <a:extLst>
              <a:ext uri="{FF2B5EF4-FFF2-40B4-BE49-F238E27FC236}">
                <a16:creationId xmlns:a16="http://schemas.microsoft.com/office/drawing/2014/main" id="{01216E15-4C17-824E-99AA-178465F25719}"/>
              </a:ext>
            </a:extLst>
          </p:cNvPr>
          <p:cNvSpPr txBox="1">
            <a:spLocks/>
          </p:cNvSpPr>
          <p:nvPr/>
        </p:nvSpPr>
        <p:spPr bwMode="auto">
          <a:xfrm>
            <a:off x="2499677" y="1363673"/>
            <a:ext cx="4097020" cy="1630736"/>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大会結果</a:t>
            </a:r>
          </a:p>
          <a:p>
            <a:pPr>
              <a:spcAft>
                <a:spcPts val="0"/>
              </a:spcAft>
            </a:pPr>
            <a:endPar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８</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２４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VS</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 道東　〇５</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０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道南　〇２</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endPar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lgn="r">
              <a:spcAft>
                <a:spcPts val="0"/>
              </a:spcAft>
            </a:pPr>
            <a:r>
              <a:rPr lang="en-US" altLang="ja-JP" sz="11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100" b="1" dirty="0" smtClean="0">
                <a:latin typeface="Hiragino Sans W6" panose="020B0400000000000000" pitchFamily="34" charset="-128"/>
                <a:ea typeface="Hiragino Sans W6" panose="020B0400000000000000" pitchFamily="34" charset="-128"/>
                <a:cs typeface="Times New Roman" panose="02020603050405020304" pitchFamily="18" charset="0"/>
              </a:rPr>
              <a:t>予選リーグ１位通過</a:t>
            </a:r>
            <a:r>
              <a:rPr lang="en-US" altLang="ja-JP" sz="11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endParaRPr lang="ja-JP" altLang="en-US" sz="11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endPar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８</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２５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札幌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１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道南　</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３</a:t>
            </a:r>
          </a:p>
          <a:p>
            <a:pPr algn="r">
              <a:spcAft>
                <a:spcPts val="0"/>
              </a:spcAft>
            </a:pPr>
            <a:r>
              <a:rPr lang="en-US" altLang="ja-JP" sz="11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100" b="1" dirty="0" smtClean="0">
                <a:latin typeface="Hiragino Sans W6" panose="020B0400000000000000" pitchFamily="34" charset="-128"/>
                <a:ea typeface="Hiragino Sans W6" panose="020B0400000000000000" pitchFamily="34" charset="-128"/>
                <a:cs typeface="Times New Roman" panose="02020603050405020304" pitchFamily="18" charset="0"/>
              </a:rPr>
              <a:t>上位リーグ３位</a:t>
            </a:r>
            <a:r>
              <a:rPr lang="en-US" altLang="ja-JP" sz="11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a:latin typeface="Hiragino Sans W6" panose="020B0400000000000000" pitchFamily="34" charset="-128"/>
                <a:ea typeface="Hiragino Sans W6" panose="020B0400000000000000" pitchFamily="34" charset="-128"/>
                <a:cs typeface="Times New Roman" panose="02020603050405020304" pitchFamily="18" charset="0"/>
              </a:rPr>
              <a:t>　</a:t>
            </a:r>
            <a:endParaRPr lang="en-US" altLang="ja-JP" sz="12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3" name="Text Box 92">
            <a:extLst>
              <a:ext uri="{FF2B5EF4-FFF2-40B4-BE49-F238E27FC236}">
                <a16:creationId xmlns:a16="http://schemas.microsoft.com/office/drawing/2014/main" id="{E330AFA9-3195-A84C-80D2-780B42773175}"/>
              </a:ext>
            </a:extLst>
          </p:cNvPr>
          <p:cNvSpPr txBox="1">
            <a:spLocks/>
          </p:cNvSpPr>
          <p:nvPr/>
        </p:nvSpPr>
        <p:spPr bwMode="auto">
          <a:xfrm>
            <a:off x="250507" y="2993003"/>
            <a:ext cx="2096770" cy="6282978"/>
          </a:xfrm>
          <a:prstGeom prst="rect">
            <a:avLst/>
          </a:prstGeom>
          <a:solidFill>
            <a:schemeClr val="accent5">
              <a:lumMod val="75000"/>
              <a:alpha val="18000"/>
            </a:schemeClr>
          </a:solidFill>
          <a:ln>
            <a:noFill/>
          </a:ln>
        </p:spPr>
        <p:txBody>
          <a:bodyPr rot="0" vert="horz" wrap="square" lIns="0" tIns="0" rIns="0" bIns="0" anchor="t" anchorCtr="0" upright="1">
            <a:noAutofit/>
          </a:bodyPr>
          <a:lstStyle/>
          <a:p>
            <a:pPr>
              <a:spcAft>
                <a:spcPts val="0"/>
              </a:spcAft>
            </a:pPr>
            <a:endParaRPr lang="en-US" alt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・監督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中三川哲治</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・コーチ</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野口　涼太</a:t>
            </a:r>
            <a:endParaRPr lang="en-US" altLang="ja-JP" sz="1200" b="1" dirty="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a:t>
            </a:r>
            <a:r>
              <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rPr>
              <a:t>GK</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ｺｰﾁ　　　</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片山　 泉</a:t>
            </a:r>
            <a:r>
              <a:rPr lang="ja-JP" altLang="en-US" sz="1200" b="1" dirty="0">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b="1" dirty="0" smtClean="0">
              <a:latin typeface="Century Gothic" panose="020B0502020202020204" pitchFamily="34" charset="0"/>
              <a:ea typeface="PMingLiU" panose="02020500000000000000" pitchFamily="18" charset="-120"/>
              <a:cs typeface="Times New Roman" panose="02020603050405020304" pitchFamily="18" charset="0"/>
            </a:endParaRP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・選手　　　　　</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斉藤　孝祐</a:t>
            </a:r>
          </a:p>
          <a:p>
            <a:pPr>
              <a:lnSpc>
                <a:spcPct val="150000"/>
              </a:lnSpc>
              <a:spcAft>
                <a:spcPts val="0"/>
              </a:spcAft>
            </a:pP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溝口</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蓮人</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酒井</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柚稀</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小笠原</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義斗</a:t>
            </a:r>
          </a:p>
          <a:p>
            <a:pPr>
              <a:lnSpc>
                <a:spcPct val="150000"/>
              </a:lnSpc>
              <a:spcAft>
                <a:spcPts val="0"/>
              </a:spcAft>
            </a:pP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伊藤</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梨宮</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久保</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佑太</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櫻井</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廉</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辻本</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勇樹</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相内</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里心</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中山</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直央</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須見</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奏詩</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島田</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怜央</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竹内</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駿介</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久保</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信弥</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尾池</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泰知</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佐藤</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大遥</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鎌田</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颯太</a:t>
            </a:r>
          </a:p>
          <a:p>
            <a:pPr>
              <a:lnSpc>
                <a:spcPct val="150000"/>
              </a:lnSpc>
              <a:spcAft>
                <a:spcPts val="0"/>
              </a:spcAft>
            </a:pPr>
            <a:r>
              <a:rPr lang="ja-JP" altLang="en-US" sz="1200" b="1" dirty="0" smtClean="0">
                <a:latin typeface="Century Gothic" panose="020B0502020202020204" pitchFamily="34" charset="0"/>
                <a:ea typeface="PMingLiU" panose="02020500000000000000" pitchFamily="18" charset="-120"/>
                <a:cs typeface="Times New Roman" panose="02020603050405020304" pitchFamily="18" charset="0"/>
              </a:rPr>
              <a:t>　　　　　　　　</a:t>
            </a:r>
            <a:r>
              <a:rPr lang="zh-TW" altLang="en-US" sz="1200" b="1" dirty="0" smtClean="0">
                <a:latin typeface="Century Gothic" panose="020B0502020202020204" pitchFamily="34" charset="0"/>
                <a:ea typeface="PMingLiU" panose="02020500000000000000" pitchFamily="18" charset="-120"/>
                <a:cs typeface="Times New Roman" panose="02020603050405020304" pitchFamily="18" charset="0"/>
              </a:rPr>
              <a:t>野坂</a:t>
            </a:r>
            <a:r>
              <a:rPr lang="zh-TW" altLang="en-US" sz="1200" b="1" dirty="0">
                <a:latin typeface="Century Gothic" panose="020B0502020202020204" pitchFamily="34" charset="0"/>
                <a:ea typeface="PMingLiU" panose="02020500000000000000" pitchFamily="18" charset="-120"/>
                <a:cs typeface="Times New Roman" panose="02020603050405020304" pitchFamily="18" charset="0"/>
              </a:rPr>
              <a:t>　英生</a:t>
            </a:r>
          </a:p>
          <a:p>
            <a:pPr>
              <a:lnSpc>
                <a:spcPct val="150000"/>
              </a:lnSpc>
              <a:spcAft>
                <a:spcPts val="0"/>
              </a:spcAft>
            </a:pPr>
            <a:r>
              <a:rPr lang="ja-JP" altLang="en-US" sz="1200" dirty="0" smtClean="0">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dirty="0">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r>
              <a:rPr lang="ja-JP" altLang="en-US" sz="1200" dirty="0">
                <a:effectLst/>
                <a:latin typeface="Century Gothic" panose="020B0502020202020204" pitchFamily="34" charset="0"/>
                <a:ea typeface="PMingLiU" panose="02020500000000000000" pitchFamily="18" charset="-120"/>
                <a:cs typeface="Times New Roman" panose="02020603050405020304" pitchFamily="18" charset="0"/>
              </a:rPr>
              <a:t>　</a:t>
            </a:r>
            <a:endParaRPr lang="en-US" alt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a:p>
            <a:pPr>
              <a:spcAft>
                <a:spcPts val="0"/>
              </a:spcAft>
            </a:pPr>
            <a:r>
              <a:rPr lang="ja-JP" altLang="en-US" sz="1200" dirty="0">
                <a:latin typeface="Century Gothic" panose="020B0502020202020204" pitchFamily="34" charset="0"/>
                <a:ea typeface="PMingLiU" panose="02020500000000000000" pitchFamily="18" charset="-120"/>
                <a:cs typeface="Times New Roman" panose="02020603050405020304" pitchFamily="18" charset="0"/>
              </a:rPr>
              <a:t>　</a:t>
            </a:r>
            <a:r>
              <a:rPr lang="ja-JP" altLang="en-US" sz="1200" dirty="0">
                <a:effectLst/>
                <a:latin typeface="Century Gothic" panose="020B0502020202020204" pitchFamily="34" charset="0"/>
                <a:ea typeface="PMingLiU" panose="02020500000000000000" pitchFamily="18" charset="-120"/>
                <a:cs typeface="Times New Roman" panose="02020603050405020304" pitchFamily="18" charset="0"/>
              </a:rPr>
              <a:t>　　　　　　　　</a:t>
            </a:r>
            <a:endParaRPr lang="ja-JP" sz="1200" dirty="0">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16" name="Text Box 92">
            <a:extLst>
              <a:ext uri="{FF2B5EF4-FFF2-40B4-BE49-F238E27FC236}">
                <a16:creationId xmlns:a16="http://schemas.microsoft.com/office/drawing/2014/main" id="{01216E15-4C17-824E-99AA-178465F25719}"/>
              </a:ext>
            </a:extLst>
          </p:cNvPr>
          <p:cNvSpPr txBox="1">
            <a:spLocks/>
          </p:cNvSpPr>
          <p:nvPr/>
        </p:nvSpPr>
        <p:spPr bwMode="auto">
          <a:xfrm>
            <a:off x="250507" y="2113286"/>
            <a:ext cx="2096770" cy="731611"/>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spcAft>
                <a:spcPts val="0"/>
              </a:spcAft>
            </a:pPr>
            <a:r>
              <a:rPr lang="ja-JP" altLang="en-US" sz="1400" b="1" dirty="0">
                <a:latin typeface="Hiragino Sans W6" panose="020B0400000000000000" pitchFamily="34" charset="-128"/>
                <a:ea typeface="Hiragino Sans W6" panose="020B0400000000000000" pitchFamily="34" charset="-128"/>
                <a:cs typeface="Times New Roman" panose="02020603050405020304" pitchFamily="18" charset="0"/>
              </a:rPr>
              <a:t>会場　</a:t>
            </a:r>
            <a:endPar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spcAft>
                <a:spcPts val="0"/>
              </a:spcAft>
            </a:pP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  ＳＳＳＰ</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人工芝</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a:latin typeface="Hiragino Sans W6" panose="020B0400000000000000" pitchFamily="34" charset="-128"/>
                <a:ea typeface="Hiragino Sans W6" panose="020B0400000000000000" pitchFamily="34" charset="-128"/>
                <a:cs typeface="Times New Roman" panose="02020603050405020304" pitchFamily="18" charset="0"/>
              </a:rPr>
              <a:t>　</a:t>
            </a:r>
            <a:endParaRPr lang="en-US" altLang="ja-JP" sz="1400" b="1" dirty="0">
              <a:latin typeface="Hiragino Sans W6" panose="020B0400000000000000" pitchFamily="34" charset="-128"/>
              <a:ea typeface="Hiragino Sans W6" panose="020B0400000000000000" pitchFamily="34"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2499677" y="3117922"/>
            <a:ext cx="4097019" cy="6061883"/>
          </a:xfrm>
          <a:prstGeom prst="rect">
            <a:avLst/>
          </a:prstGeom>
        </p:spPr>
      </p:pic>
    </p:spTree>
    <p:extLst>
      <p:ext uri="{BB962C8B-B14F-4D97-AF65-F5344CB8AC3E}">
        <p14:creationId xmlns:p14="http://schemas.microsoft.com/office/powerpoint/2010/main" val="2535158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C5609383-6A72-1444-B9EC-FC64E43E5777}"/>
              </a:ext>
            </a:extLst>
          </p:cNvPr>
          <p:cNvSpPr>
            <a:spLocks noGrp="1"/>
          </p:cNvSpPr>
          <p:nvPr>
            <p:ph type="ftr" sz="quarter" idx="11"/>
          </p:nvPr>
        </p:nvSpPr>
        <p:spPr>
          <a:xfrm>
            <a:off x="250507" y="9399494"/>
            <a:ext cx="6346190" cy="309306"/>
          </a:xfrm>
          <a:gradFill>
            <a:gsLst>
              <a:gs pos="0">
                <a:srgbClr val="00206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lang="en-US" altLang="ja-JP" sz="14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Technical Report 2019</a:t>
            </a:r>
            <a:endParaRPr kumimoji="1" lang="ja-JP" altLang="en-US" sz="1400" b="1" dirty="0">
              <a:solidFill>
                <a:schemeClr val="bg1"/>
              </a:solidFill>
              <a:latin typeface="Century Gothic" panose="020B0502020202020204" pitchFamily="34" charset="0"/>
            </a:endParaRPr>
          </a:p>
        </p:txBody>
      </p:sp>
      <p:sp>
        <p:nvSpPr>
          <p:cNvPr id="17" name="Text Box 92">
            <a:extLst>
              <a:ext uri="{FF2B5EF4-FFF2-40B4-BE49-F238E27FC236}">
                <a16:creationId xmlns:a16="http://schemas.microsoft.com/office/drawing/2014/main" id="{A8261169-3E28-6A4B-A388-A49CEE6AD19C}"/>
              </a:ext>
            </a:extLst>
          </p:cNvPr>
          <p:cNvSpPr txBox="1">
            <a:spLocks/>
          </p:cNvSpPr>
          <p:nvPr/>
        </p:nvSpPr>
        <p:spPr bwMode="auto">
          <a:xfrm>
            <a:off x="240982" y="244464"/>
            <a:ext cx="2974491"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8/</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２４　①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道東　〇５</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8" name="テキスト ボックス 8">
            <a:extLst>
              <a:ext uri="{FF2B5EF4-FFF2-40B4-BE49-F238E27FC236}">
                <a16:creationId xmlns:a16="http://schemas.microsoft.com/office/drawing/2014/main" id="{1B22D132-BB50-5740-9E37-7269C500AD8F}"/>
              </a:ext>
            </a:extLst>
          </p:cNvPr>
          <p:cNvSpPr txBox="1"/>
          <p:nvPr/>
        </p:nvSpPr>
        <p:spPr>
          <a:xfrm>
            <a:off x="175019" y="735614"/>
            <a:ext cx="3106416" cy="853364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Aft>
                <a:spcPts val="0"/>
              </a:spcAft>
            </a:pPr>
            <a:r>
              <a:rPr lang="ja-JP" altLang="en-US" sz="1300" dirty="0" smtClean="0">
                <a:latin typeface="ＭＳ Ｐゴシック" pitchFamily="50" charset="-128"/>
                <a:ea typeface="ＭＳ Ｐゴシック" pitchFamily="50" charset="-128"/>
                <a:cs typeface="Times New Roman" panose="02020603050405020304" pitchFamily="18" charset="0"/>
              </a:rPr>
              <a:t>　</a:t>
            </a:r>
            <a:r>
              <a:rPr lang="ja-JP" altLang="en-US" sz="1600" dirty="0" smtClean="0">
                <a:latin typeface="ＭＳ Ｐゴシック" pitchFamily="50" charset="-128"/>
                <a:ea typeface="ＭＳ Ｐゴシック" pitchFamily="50" charset="-128"/>
                <a:cs typeface="Times New Roman" panose="02020603050405020304" pitchFamily="18" charset="0"/>
              </a:rPr>
              <a:t>前半の立ち上がりは，コミュニケーション不足から攻守において落ち着かない時間帯が続いた。また，ボールのない状態での予測・準備が足りず，状況判断のないままでのプレーからボールを失う場面が散見された。その後，得点することで落ち着きを取り戻し，攻撃する場面が増加した。　　</a:t>
            </a:r>
          </a:p>
          <a:p>
            <a:pPr>
              <a:lnSpc>
                <a:spcPct val="150000"/>
              </a:lnSpc>
              <a:spcAft>
                <a:spcPts val="0"/>
              </a:spcAft>
            </a:pPr>
            <a:r>
              <a:rPr lang="ja-JP" altLang="en-US" sz="1600" dirty="0" smtClean="0">
                <a:latin typeface="ＭＳ Ｐゴシック" pitchFamily="50" charset="-128"/>
                <a:ea typeface="ＭＳ Ｐゴシック" pitchFamily="50" charset="-128"/>
                <a:cs typeface="Times New Roman" panose="02020603050405020304" pitchFamily="18" charset="0"/>
              </a:rPr>
              <a:t>　前後半を通じて，攻守両面での</a:t>
            </a:r>
            <a:r>
              <a:rPr lang="en-US" altLang="ja-JP" sz="1600" dirty="0" smtClean="0">
                <a:latin typeface="ＭＳ Ｐゴシック" pitchFamily="50" charset="-128"/>
                <a:ea typeface="ＭＳ Ｐゴシック" pitchFamily="50" charset="-128"/>
                <a:cs typeface="Times New Roman" panose="02020603050405020304" pitchFamily="18" charset="0"/>
              </a:rPr>
              <a:t>SMF</a:t>
            </a:r>
            <a:r>
              <a:rPr lang="ja-JP" altLang="en-US" sz="1600" dirty="0" smtClean="0">
                <a:latin typeface="ＭＳ Ｐゴシック" pitchFamily="50" charset="-128"/>
                <a:ea typeface="ＭＳ Ｐゴシック" pitchFamily="50" charset="-128"/>
                <a:cs typeface="Times New Roman" panose="02020603050405020304" pitchFamily="18" charset="0"/>
              </a:rPr>
              <a:t>の関わり方に課題が見られた。攻撃においては，サイドに張るばかりではなく，タイミングよく中央に顔を出しパスを受けたり，中央に絞ることで</a:t>
            </a:r>
            <a:r>
              <a:rPr lang="en-US" altLang="ja-JP" sz="1600" dirty="0" smtClean="0">
                <a:latin typeface="ＭＳ Ｐゴシック" pitchFamily="50" charset="-128"/>
                <a:ea typeface="ＭＳ Ｐゴシック" pitchFamily="50" charset="-128"/>
                <a:cs typeface="Times New Roman" panose="02020603050405020304" pitchFamily="18" charset="0"/>
              </a:rPr>
              <a:t>SDF</a:t>
            </a:r>
            <a:r>
              <a:rPr lang="ja-JP" altLang="en-US" sz="1600" dirty="0" smtClean="0">
                <a:latin typeface="ＭＳ Ｐゴシック" pitchFamily="50" charset="-128"/>
                <a:ea typeface="ＭＳ Ｐゴシック" pitchFamily="50" charset="-128"/>
                <a:cs typeface="Times New Roman" panose="02020603050405020304" pitchFamily="18" charset="0"/>
              </a:rPr>
              <a:t>の攻撃参加を促す場面が少なかった。また守備では，人にマークするのか，スペースを埋めるのかの判断が悪く，縦パスを通されたり，不必要にポジションを下げなければいけない場面が見られた。</a:t>
            </a:r>
            <a:endParaRPr lang="en-US" altLang="ja-JP" sz="1600" dirty="0" smtClean="0">
              <a:latin typeface="ＭＳ Ｐゴシック" pitchFamily="50" charset="-128"/>
              <a:ea typeface="ＭＳ Ｐゴシック" pitchFamily="50" charset="-128"/>
              <a:cs typeface="Times New Roman" panose="02020603050405020304" pitchFamily="18" charset="0"/>
            </a:endParaRPr>
          </a:p>
          <a:p>
            <a:pPr>
              <a:spcAft>
                <a:spcPts val="0"/>
              </a:spcAft>
            </a:pPr>
            <a:endParaRPr lang="en-US" altLang="ja-JP" sz="1200" dirty="0">
              <a:latin typeface="ＭＳ Ｐゴシック" pitchFamily="50" charset="-128"/>
              <a:ea typeface="ＭＳ Ｐゴシック" pitchFamily="50" charset="-128"/>
              <a:cs typeface="Times New Roman" panose="02020603050405020304" pitchFamily="18" charset="0"/>
            </a:endParaRPr>
          </a:p>
        </p:txBody>
      </p:sp>
      <p:sp>
        <p:nvSpPr>
          <p:cNvPr id="20" name="Text Box 92">
            <a:extLst>
              <a:ext uri="{FF2B5EF4-FFF2-40B4-BE49-F238E27FC236}">
                <a16:creationId xmlns:a16="http://schemas.microsoft.com/office/drawing/2014/main" id="{A8261169-3E28-6A4B-A388-A49CEE6AD19C}"/>
              </a:ext>
            </a:extLst>
          </p:cNvPr>
          <p:cNvSpPr txBox="1">
            <a:spLocks/>
          </p:cNvSpPr>
          <p:nvPr/>
        </p:nvSpPr>
        <p:spPr bwMode="auto">
          <a:xfrm>
            <a:off x="3622206" y="244464"/>
            <a:ext cx="2974491" cy="309307"/>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8/</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２４　②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道南　〇２</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21" name="テキスト ボックス 8">
            <a:extLst>
              <a:ext uri="{FF2B5EF4-FFF2-40B4-BE49-F238E27FC236}">
                <a16:creationId xmlns:a16="http://schemas.microsoft.com/office/drawing/2014/main" id="{1B22D132-BB50-5740-9E37-7269C500AD8F}"/>
              </a:ext>
            </a:extLst>
          </p:cNvPr>
          <p:cNvSpPr txBox="1"/>
          <p:nvPr/>
        </p:nvSpPr>
        <p:spPr>
          <a:xfrm>
            <a:off x="3556243" y="735614"/>
            <a:ext cx="3106416" cy="8324354"/>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Aft>
                <a:spcPts val="0"/>
              </a:spcAft>
            </a:pPr>
            <a:r>
              <a:rPr lang="ja-JP" altLang="en-US" sz="1200" dirty="0" smtClean="0">
                <a:latin typeface="ＭＳ Ｐゴシック" pitchFamily="50" charset="-128"/>
                <a:ea typeface="ＭＳ Ｐゴシック" pitchFamily="50" charset="-128"/>
                <a:cs typeface="Times New Roman" panose="02020603050405020304" pitchFamily="18" charset="0"/>
              </a:rPr>
              <a:t>　</a:t>
            </a:r>
            <a:r>
              <a:rPr lang="ja-JP" altLang="en-US" sz="1600" dirty="0" smtClean="0">
                <a:latin typeface="ＭＳ Ｐゴシック" pitchFamily="50" charset="-128"/>
                <a:ea typeface="ＭＳ Ｐゴシック" pitchFamily="50" charset="-128"/>
                <a:cs typeface="Times New Roman" panose="02020603050405020304" pitchFamily="18" charset="0"/>
              </a:rPr>
              <a:t>前線，左サイドにストロングポイントを持つ道南との対戦。試合当初は五分五分の戦いながら，攻守の切替で相手チームを上回り，除々にゲームを支配する。</a:t>
            </a:r>
          </a:p>
          <a:p>
            <a:pPr>
              <a:lnSpc>
                <a:spcPct val="150000"/>
              </a:lnSpc>
              <a:spcAft>
                <a:spcPts val="0"/>
              </a:spcAft>
            </a:pPr>
            <a:r>
              <a:rPr lang="ja-JP" altLang="en-US" sz="1600" dirty="0" smtClean="0">
                <a:latin typeface="ＭＳ Ｐゴシック" pitchFamily="50" charset="-128"/>
                <a:ea typeface="ＭＳ Ｐゴシック" pitchFamily="50" charset="-128"/>
                <a:cs typeface="Times New Roman" panose="02020603050405020304" pitchFamily="18" charset="0"/>
              </a:rPr>
              <a:t>　このゲーム全体を通して良い点として，</a:t>
            </a:r>
            <a:r>
              <a:rPr lang="en-US" altLang="ja-JP" sz="1600" dirty="0" smtClean="0">
                <a:latin typeface="ＭＳ Ｐゴシック" pitchFamily="50" charset="-128"/>
                <a:ea typeface="ＭＳ Ｐゴシック" pitchFamily="50" charset="-128"/>
                <a:cs typeface="Times New Roman" panose="02020603050405020304" pitchFamily="18" charset="0"/>
              </a:rPr>
              <a:t>SDF</a:t>
            </a:r>
            <a:r>
              <a:rPr lang="ja-JP" altLang="en-US" sz="1600" dirty="0" smtClean="0">
                <a:latin typeface="ＭＳ Ｐゴシック" pitchFamily="50" charset="-128"/>
                <a:ea typeface="ＭＳ Ｐゴシック" pitchFamily="50" charset="-128"/>
                <a:cs typeface="Times New Roman" panose="02020603050405020304" pitchFamily="18" charset="0"/>
              </a:rPr>
              <a:t>のポジショニングが挙げられる。一試合を通じて高いポジションを取り，</a:t>
            </a:r>
            <a:r>
              <a:rPr lang="en-US" altLang="ja-JP" sz="1600" dirty="0" smtClean="0">
                <a:latin typeface="ＭＳ Ｐゴシック" pitchFamily="50" charset="-128"/>
                <a:ea typeface="ＭＳ Ｐゴシック" pitchFamily="50" charset="-128"/>
                <a:cs typeface="Times New Roman" panose="02020603050405020304" pitchFamily="18" charset="0"/>
              </a:rPr>
              <a:t>4-1-4-1</a:t>
            </a:r>
            <a:r>
              <a:rPr lang="ja-JP" altLang="en-US" sz="1600" dirty="0" smtClean="0">
                <a:latin typeface="ＭＳ Ｐゴシック" pitchFamily="50" charset="-128"/>
                <a:ea typeface="ＭＳ Ｐゴシック" pitchFamily="50" charset="-128"/>
                <a:cs typeface="Times New Roman" panose="02020603050405020304" pitchFamily="18" charset="0"/>
              </a:rPr>
              <a:t>のポジションの相手</a:t>
            </a:r>
            <a:r>
              <a:rPr lang="en-US" altLang="ja-JP" sz="1600" dirty="0" smtClean="0">
                <a:latin typeface="ＭＳ Ｐゴシック" pitchFamily="50" charset="-128"/>
                <a:ea typeface="ＭＳ Ｐゴシック" pitchFamily="50" charset="-128"/>
                <a:cs typeface="Times New Roman" panose="02020603050405020304" pitchFamily="18" charset="0"/>
              </a:rPr>
              <a:t>SMF</a:t>
            </a:r>
            <a:r>
              <a:rPr lang="ja-JP" altLang="en-US" sz="1600" dirty="0" smtClean="0">
                <a:latin typeface="ＭＳ Ｐゴシック" pitchFamily="50" charset="-128"/>
                <a:ea typeface="ＭＳ Ｐゴシック" pitchFamily="50" charset="-128"/>
                <a:cs typeface="Times New Roman" panose="02020603050405020304" pitchFamily="18" charset="0"/>
              </a:rPr>
              <a:t>を押し下げることに成功した。その結果，攻撃では，サイドから崩す場面が見られ，特徴的なシーンとして左</a:t>
            </a:r>
            <a:r>
              <a:rPr lang="en-US" altLang="ja-JP" sz="1600" dirty="0" smtClean="0">
                <a:latin typeface="ＭＳ Ｐゴシック" pitchFamily="50" charset="-128"/>
                <a:ea typeface="ＭＳ Ｐゴシック" pitchFamily="50" charset="-128"/>
                <a:cs typeface="Times New Roman" panose="02020603050405020304" pitchFamily="18" charset="0"/>
              </a:rPr>
              <a:t>SDF</a:t>
            </a:r>
            <a:r>
              <a:rPr lang="ja-JP" altLang="en-US" sz="1600" dirty="0" smtClean="0">
                <a:latin typeface="ＭＳ Ｐゴシック" pitchFamily="50" charset="-128"/>
                <a:ea typeface="ＭＳ Ｐゴシック" pitchFamily="50" charset="-128"/>
                <a:cs typeface="Times New Roman" panose="02020603050405020304" pitchFamily="18" charset="0"/>
              </a:rPr>
              <a:t>のクロスに，右</a:t>
            </a:r>
            <a:r>
              <a:rPr lang="en-US" altLang="ja-JP" sz="1600" dirty="0" smtClean="0">
                <a:latin typeface="ＭＳ Ｐゴシック" pitchFamily="50" charset="-128"/>
                <a:ea typeface="ＭＳ Ｐゴシック" pitchFamily="50" charset="-128"/>
                <a:cs typeface="Times New Roman" panose="02020603050405020304" pitchFamily="18" charset="0"/>
              </a:rPr>
              <a:t>SDF</a:t>
            </a:r>
            <a:r>
              <a:rPr lang="ja-JP" altLang="en-US" sz="1600" dirty="0" smtClean="0">
                <a:latin typeface="ＭＳ Ｐゴシック" pitchFamily="50" charset="-128"/>
                <a:ea typeface="ＭＳ Ｐゴシック" pitchFamily="50" charset="-128"/>
                <a:cs typeface="Times New Roman" panose="02020603050405020304" pitchFamily="18" charset="0"/>
              </a:rPr>
              <a:t>が跳び込む場面が見られた。また守備面では，相手</a:t>
            </a:r>
            <a:r>
              <a:rPr lang="en-US" altLang="ja-JP" sz="1600" dirty="0" smtClean="0">
                <a:latin typeface="ＭＳ Ｐゴシック" pitchFamily="50" charset="-128"/>
                <a:ea typeface="ＭＳ Ｐゴシック" pitchFamily="50" charset="-128"/>
                <a:cs typeface="Times New Roman" panose="02020603050405020304" pitchFamily="18" charset="0"/>
              </a:rPr>
              <a:t>SMF</a:t>
            </a:r>
            <a:r>
              <a:rPr lang="ja-JP" altLang="en-US" sz="1600" dirty="0" smtClean="0">
                <a:latin typeface="ＭＳ Ｐゴシック" pitchFamily="50" charset="-128"/>
                <a:ea typeface="ＭＳ Ｐゴシック" pitchFamily="50" charset="-128"/>
                <a:cs typeface="Times New Roman" panose="02020603050405020304" pitchFamily="18" charset="0"/>
              </a:rPr>
              <a:t>を押し下げたことで，相手の１トップが孤立。またこの１トップに対しても</a:t>
            </a:r>
            <a:r>
              <a:rPr lang="en-US" altLang="ja-JP" sz="1600" dirty="0" smtClean="0">
                <a:latin typeface="ＭＳ Ｐゴシック" pitchFamily="50" charset="-128"/>
                <a:ea typeface="ＭＳ Ｐゴシック" pitchFamily="50" charset="-128"/>
                <a:cs typeface="Times New Roman" panose="02020603050405020304" pitchFamily="18" charset="0"/>
              </a:rPr>
              <a:t>CB</a:t>
            </a:r>
            <a:r>
              <a:rPr lang="ja-JP" altLang="en-US" sz="1600" dirty="0" smtClean="0">
                <a:latin typeface="ＭＳ Ｐゴシック" pitchFamily="50" charset="-128"/>
                <a:ea typeface="ＭＳ Ｐゴシック" pitchFamily="50" charset="-128"/>
                <a:cs typeface="Times New Roman" panose="02020603050405020304" pitchFamily="18" charset="0"/>
              </a:rPr>
              <a:t>と</a:t>
            </a:r>
            <a:r>
              <a:rPr lang="en-US" altLang="ja-JP" sz="1600" dirty="0" smtClean="0">
                <a:latin typeface="ＭＳ Ｐゴシック" pitchFamily="50" charset="-128"/>
                <a:ea typeface="ＭＳ Ｐゴシック" pitchFamily="50" charset="-128"/>
                <a:cs typeface="Times New Roman" panose="02020603050405020304" pitchFamily="18" charset="0"/>
              </a:rPr>
              <a:t>VO</a:t>
            </a:r>
            <a:r>
              <a:rPr lang="ja-JP" altLang="en-US" sz="1600" dirty="0" smtClean="0">
                <a:latin typeface="ＭＳ Ｐゴシック" pitchFamily="50" charset="-128"/>
                <a:ea typeface="ＭＳ Ｐゴシック" pitchFamily="50" charset="-128"/>
                <a:cs typeface="Times New Roman" panose="02020603050405020304" pitchFamily="18" charset="0"/>
              </a:rPr>
              <a:t>と挟み込みボールを回収するなど，点差以上に試合を支配することができた。</a:t>
            </a:r>
            <a:endParaRPr lang="en-US" altLang="ja-JP" sz="1600" dirty="0">
              <a:latin typeface="ＭＳ Ｐゴシック" pitchFamily="50" charset="-128"/>
              <a:ea typeface="ＭＳ Ｐゴシック" pitchFamily="50" charset="-128"/>
              <a:cs typeface="Times New Roman" panose="02020603050405020304" pitchFamily="18" charset="0"/>
            </a:endParaRPr>
          </a:p>
        </p:txBody>
      </p:sp>
    </p:spTree>
    <p:extLst>
      <p:ext uri="{BB962C8B-B14F-4D97-AF65-F5344CB8AC3E}">
        <p14:creationId xmlns:p14="http://schemas.microsoft.com/office/powerpoint/2010/main" val="3152136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C5609383-6A72-1444-B9EC-FC64E43E5777}"/>
              </a:ext>
            </a:extLst>
          </p:cNvPr>
          <p:cNvSpPr>
            <a:spLocks noGrp="1"/>
          </p:cNvSpPr>
          <p:nvPr>
            <p:ph type="ftr" sz="quarter" idx="11"/>
          </p:nvPr>
        </p:nvSpPr>
        <p:spPr>
          <a:xfrm>
            <a:off x="250507" y="9399494"/>
            <a:ext cx="6346190" cy="309306"/>
          </a:xfrm>
          <a:gradFill>
            <a:gsLst>
              <a:gs pos="0">
                <a:srgbClr val="7030A0"/>
              </a:gs>
              <a:gs pos="48000">
                <a:schemeClr val="accent1">
                  <a:lumMod val="97000"/>
                  <a:lumOff val="3000"/>
                </a:schemeClr>
              </a:gs>
              <a:gs pos="100000">
                <a:schemeClr val="accent1">
                  <a:lumMod val="60000"/>
                  <a:lumOff val="40000"/>
                </a:schemeClr>
              </a:gs>
            </a:gsLst>
            <a:lin ang="16200000" scaled="1"/>
          </a:gradFill>
        </p:spPr>
        <p:txBody>
          <a:bodyPr anchor="ctr"/>
          <a:lstStyle/>
          <a:p>
            <a:pPr algn="r"/>
            <a:r>
              <a:rPr lang="en-US" altLang="ja-JP" sz="1400" dirty="0" smtClean="0">
                <a:solidFill>
                  <a:schemeClr val="accent5">
                    <a:lumMod val="20000"/>
                    <a:lumOff val="80000"/>
                  </a:schemeClr>
                </a:solidFill>
                <a:latin typeface="DIN Condensed" pitchFamily="2" charset="0"/>
                <a:ea typeface="DFPGothic-SU" panose="020B0E00000000000000" pitchFamily="34" charset="-128"/>
                <a:cs typeface="Times New Roman" panose="02020603050405020304" pitchFamily="18" charset="0"/>
              </a:rPr>
              <a:t>Technical Report 2019</a:t>
            </a:r>
            <a:endParaRPr kumimoji="1" lang="ja-JP" altLang="en-US" sz="1400" b="1" dirty="0">
              <a:solidFill>
                <a:schemeClr val="bg1"/>
              </a:solidFill>
              <a:latin typeface="Century Gothic" panose="020B0502020202020204" pitchFamily="34" charset="0"/>
            </a:endParaRPr>
          </a:p>
        </p:txBody>
      </p:sp>
      <p:sp>
        <p:nvSpPr>
          <p:cNvPr id="10" name="Text Box 92">
            <a:extLst>
              <a:ext uri="{FF2B5EF4-FFF2-40B4-BE49-F238E27FC236}">
                <a16:creationId xmlns:a16="http://schemas.microsoft.com/office/drawing/2014/main" id="{A8261169-3E28-6A4B-A388-A49CEE6AD19C}"/>
              </a:ext>
            </a:extLst>
          </p:cNvPr>
          <p:cNvSpPr txBox="1">
            <a:spLocks/>
          </p:cNvSpPr>
          <p:nvPr/>
        </p:nvSpPr>
        <p:spPr bwMode="auto">
          <a:xfrm>
            <a:off x="240981" y="123993"/>
            <a:ext cx="2974491" cy="204048"/>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8/</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２５　①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札幌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１</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1" name="テキスト ボックス 8">
            <a:extLst>
              <a:ext uri="{FF2B5EF4-FFF2-40B4-BE49-F238E27FC236}">
                <a16:creationId xmlns:a16="http://schemas.microsoft.com/office/drawing/2014/main" id="{1B22D132-BB50-5740-9E37-7269C500AD8F}"/>
              </a:ext>
            </a:extLst>
          </p:cNvPr>
          <p:cNvSpPr txBox="1"/>
          <p:nvPr/>
        </p:nvSpPr>
        <p:spPr>
          <a:xfrm>
            <a:off x="250506" y="347328"/>
            <a:ext cx="3106416" cy="3638314"/>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Aft>
                <a:spcPts val="0"/>
              </a:spcAft>
            </a:pPr>
            <a:r>
              <a:rPr lang="ja-JP" altLang="en-US" sz="1600" dirty="0" smtClean="0">
                <a:latin typeface="Century Gothic" panose="020B0502020202020204" pitchFamily="34" charset="0"/>
                <a:ea typeface="PMingLiU" panose="02020500000000000000" pitchFamily="18" charset="-120"/>
                <a:cs typeface="Times New Roman" panose="02020603050405020304" pitchFamily="18" charset="0"/>
              </a:rPr>
              <a:t>　</a:t>
            </a:r>
            <a:r>
              <a:rPr lang="ja-JP" altLang="en-US" sz="1400" dirty="0" smtClean="0">
                <a:latin typeface="ＭＳ Ｐゴシック" pitchFamily="50" charset="-128"/>
                <a:ea typeface="ＭＳ Ｐゴシック" pitchFamily="50" charset="-128"/>
                <a:cs typeface="Times New Roman" panose="02020603050405020304" pitchFamily="18" charset="0"/>
              </a:rPr>
              <a:t>前日，コンサ札幌に勝利した札幌トレセンとの試合。試合開始より激しい球際の戦いが見られ，余裕を持ってプレーする場面が少なかった。</a:t>
            </a:r>
            <a:r>
              <a:rPr lang="en-US" altLang="ja-JP" sz="1400" dirty="0" smtClean="0">
                <a:latin typeface="ＭＳ Ｐゴシック" pitchFamily="50" charset="-128"/>
                <a:ea typeface="ＭＳ Ｐゴシック" pitchFamily="50" charset="-128"/>
                <a:cs typeface="Times New Roman" panose="02020603050405020304" pitchFamily="18" charset="0"/>
              </a:rPr>
              <a:t>(</a:t>
            </a:r>
            <a:r>
              <a:rPr lang="ja-JP" altLang="en-US" sz="1400" dirty="0" smtClean="0">
                <a:latin typeface="ＭＳ Ｐゴシック" pitchFamily="50" charset="-128"/>
                <a:ea typeface="ＭＳ Ｐゴシック" pitchFamily="50" charset="-128"/>
                <a:cs typeface="Times New Roman" panose="02020603050405020304" pitchFamily="18" charset="0"/>
              </a:rPr>
              <a:t>若干アフター気味の接触が多かったが・・・</a:t>
            </a:r>
            <a:r>
              <a:rPr lang="en-US" altLang="ja-JP" sz="1400" dirty="0" smtClean="0">
                <a:latin typeface="ＭＳ Ｐゴシック" pitchFamily="50" charset="-128"/>
                <a:ea typeface="ＭＳ Ｐゴシック" pitchFamily="50" charset="-128"/>
                <a:cs typeface="Times New Roman" panose="02020603050405020304" pitchFamily="18" charset="0"/>
              </a:rPr>
              <a:t>)</a:t>
            </a:r>
            <a:r>
              <a:rPr lang="ja-JP" altLang="en-US" sz="1400" dirty="0" smtClean="0">
                <a:latin typeface="ＭＳ Ｐゴシック" pitchFamily="50" charset="-128"/>
                <a:ea typeface="ＭＳ Ｐゴシック" pitchFamily="50" charset="-128"/>
                <a:cs typeface="Times New Roman" panose="02020603050405020304" pitchFamily="18" charset="0"/>
              </a:rPr>
              <a:t>縦パスが</a:t>
            </a:r>
            <a:r>
              <a:rPr lang="en-US" altLang="ja-JP" sz="1400" dirty="0" smtClean="0">
                <a:latin typeface="ＭＳ Ｐゴシック" pitchFamily="50" charset="-128"/>
                <a:ea typeface="ＭＳ Ｐゴシック" pitchFamily="50" charset="-128"/>
                <a:cs typeface="Times New Roman" panose="02020603050405020304" pitchFamily="18" charset="0"/>
              </a:rPr>
              <a:t>FW</a:t>
            </a:r>
            <a:r>
              <a:rPr lang="ja-JP" altLang="en-US" sz="1400" dirty="0" smtClean="0">
                <a:latin typeface="ＭＳ Ｐゴシック" pitchFamily="50" charset="-128"/>
                <a:ea typeface="ＭＳ Ｐゴシック" pitchFamily="50" charset="-128"/>
                <a:cs typeface="Times New Roman" panose="02020603050405020304" pitchFamily="18" charset="0"/>
              </a:rPr>
              <a:t>に収まらないため押され気味の展開となるが，相手</a:t>
            </a:r>
            <a:r>
              <a:rPr lang="en-US" altLang="ja-JP" sz="1400" dirty="0" smtClean="0">
                <a:latin typeface="ＭＳ Ｐゴシック" pitchFamily="50" charset="-128"/>
                <a:ea typeface="ＭＳ Ｐゴシック" pitchFamily="50" charset="-128"/>
                <a:cs typeface="Times New Roman" panose="02020603050405020304" pitchFamily="18" charset="0"/>
              </a:rPr>
              <a:t>SDF</a:t>
            </a:r>
            <a:r>
              <a:rPr lang="ja-JP" altLang="en-US" sz="1400" dirty="0" smtClean="0">
                <a:latin typeface="ＭＳ Ｐゴシック" pitchFamily="50" charset="-128"/>
                <a:ea typeface="ＭＳ Ｐゴシック" pitchFamily="50" charset="-128"/>
                <a:cs typeface="Times New Roman" panose="02020603050405020304" pitchFamily="18" charset="0"/>
              </a:rPr>
              <a:t>の背後のスペースを生かしながら，挽回する展開となる。後半，ビルドアップのミスを突かれスルーパスから失点。その後は一進一退の攻防を繰り広げるが，そのまま０</a:t>
            </a:r>
            <a:r>
              <a:rPr lang="en-US" altLang="ja-JP" sz="1400" dirty="0" smtClean="0">
                <a:latin typeface="ＭＳ Ｐゴシック" pitchFamily="50" charset="-128"/>
                <a:ea typeface="ＭＳ Ｐゴシック" pitchFamily="50" charset="-128"/>
                <a:cs typeface="Times New Roman" panose="02020603050405020304" pitchFamily="18" charset="0"/>
              </a:rPr>
              <a:t>-</a:t>
            </a:r>
            <a:r>
              <a:rPr lang="ja-JP" altLang="en-US" sz="1400" dirty="0" smtClean="0">
                <a:latin typeface="ＭＳ Ｐゴシック" pitchFamily="50" charset="-128"/>
                <a:ea typeface="ＭＳ Ｐゴシック" pitchFamily="50" charset="-128"/>
                <a:cs typeface="Times New Roman" panose="02020603050405020304" pitchFamily="18" charset="0"/>
              </a:rPr>
              <a:t>１で試合終了となった。</a:t>
            </a:r>
            <a:endParaRPr lang="en-US" altLang="ja-JP" sz="1400" dirty="0" smtClean="0">
              <a:latin typeface="ＭＳ Ｐゴシック" pitchFamily="50" charset="-128"/>
              <a:ea typeface="ＭＳ Ｐゴシック" pitchFamily="50" charset="-128"/>
              <a:cs typeface="Times New Roman" panose="02020603050405020304" pitchFamily="18" charset="0"/>
            </a:endParaRPr>
          </a:p>
          <a:p>
            <a:pPr>
              <a:spcAft>
                <a:spcPts val="0"/>
              </a:spcAft>
            </a:pPr>
            <a:endParaRPr lang="en-US" altLang="ja-JP" sz="1200" dirty="0">
              <a:latin typeface="ＭＳ Ｐゴシック" pitchFamily="50" charset="-128"/>
              <a:ea typeface="$ＪＳ明朝" pitchFamily="17" charset="-128"/>
              <a:cs typeface="Times New Roman" panose="02020603050405020304" pitchFamily="18" charset="0"/>
            </a:endParaRPr>
          </a:p>
        </p:txBody>
      </p:sp>
      <p:sp>
        <p:nvSpPr>
          <p:cNvPr id="15" name="Text Box 92">
            <a:extLst>
              <a:ext uri="{FF2B5EF4-FFF2-40B4-BE49-F238E27FC236}">
                <a16:creationId xmlns:a16="http://schemas.microsoft.com/office/drawing/2014/main" id="{A8261169-3E28-6A4B-A388-A49CEE6AD19C}"/>
              </a:ext>
            </a:extLst>
          </p:cNvPr>
          <p:cNvSpPr txBox="1">
            <a:spLocks/>
          </p:cNvSpPr>
          <p:nvPr/>
        </p:nvSpPr>
        <p:spPr bwMode="auto">
          <a:xfrm>
            <a:off x="3556242" y="123993"/>
            <a:ext cx="2974491" cy="204048"/>
          </a:xfrm>
          <a:prstGeom prst="rect">
            <a:avLst/>
          </a:prstGeom>
          <a:solidFill>
            <a:schemeClr val="tx2">
              <a:lumMod val="60000"/>
              <a:lumOff val="40000"/>
              <a:alpha val="41000"/>
            </a:schemeClr>
          </a:solidFill>
          <a:ln w="19050">
            <a:solidFill>
              <a:schemeClr val="tx1">
                <a:lumMod val="50000"/>
                <a:lumOff val="50000"/>
              </a:schemeClr>
            </a:solidFill>
          </a:ln>
        </p:spPr>
        <p:txBody>
          <a:bodyPr rot="0" vert="horz" wrap="square" lIns="0" tIns="0" rIns="0" bIns="0" anchor="ctr" anchorCtr="0" upright="1">
            <a:noAutofit/>
          </a:bodyPr>
          <a:lstStyle/>
          <a:p>
            <a:pPr algn="ctr">
              <a:spcAft>
                <a:spcPts val="0"/>
              </a:spcAft>
            </a:pP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8/</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２５　②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VS </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道南　</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０</a:t>
            </a:r>
            <a:r>
              <a:rPr lang="en-US" altLang="ja-JP" sz="12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200" b="1" dirty="0" smtClean="0">
                <a:latin typeface="Hiragino Sans W6" panose="020B0400000000000000" pitchFamily="34" charset="-128"/>
                <a:ea typeface="Hiragino Sans W6" panose="020B0400000000000000" pitchFamily="34" charset="-128"/>
                <a:cs typeface="Times New Roman" panose="02020603050405020304" pitchFamily="18" charset="0"/>
              </a:rPr>
              <a:t>３</a:t>
            </a:r>
            <a:endParaRPr lang="ja-JP" sz="1200" b="1" dirty="0">
              <a:effectLst/>
              <a:latin typeface="Hiragino Sans W6" panose="020B0400000000000000" pitchFamily="34" charset="-128"/>
              <a:ea typeface="Hiragino Sans W6" panose="020B0400000000000000" pitchFamily="34" charset="-128"/>
              <a:cs typeface="Times New Roman" panose="02020603050405020304" pitchFamily="18" charset="0"/>
            </a:endParaRPr>
          </a:p>
        </p:txBody>
      </p:sp>
      <p:sp>
        <p:nvSpPr>
          <p:cNvPr id="16" name="テキスト ボックス 8">
            <a:extLst>
              <a:ext uri="{FF2B5EF4-FFF2-40B4-BE49-F238E27FC236}">
                <a16:creationId xmlns:a16="http://schemas.microsoft.com/office/drawing/2014/main" id="{1B22D132-BB50-5740-9E37-7269C500AD8F}"/>
              </a:ext>
            </a:extLst>
          </p:cNvPr>
          <p:cNvSpPr txBox="1"/>
          <p:nvPr/>
        </p:nvSpPr>
        <p:spPr>
          <a:xfrm>
            <a:off x="3556242" y="347328"/>
            <a:ext cx="3106416" cy="3638314"/>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Aft>
                <a:spcPts val="0"/>
              </a:spcAft>
            </a:pPr>
            <a:r>
              <a:rPr lang="ja-JP" altLang="en-US" sz="1200" dirty="0" smtClean="0">
                <a:latin typeface="ＭＳ Ｐゴシック" pitchFamily="50" charset="-128"/>
                <a:ea typeface="ＭＳ Ｐゴシック" pitchFamily="50" charset="-128"/>
                <a:cs typeface="Times New Roman" panose="02020603050405020304" pitchFamily="18" charset="0"/>
              </a:rPr>
              <a:t>　</a:t>
            </a:r>
            <a:r>
              <a:rPr lang="ja-JP" altLang="en-US" sz="1400" dirty="0" smtClean="0">
                <a:latin typeface="ＭＳ Ｐゴシック" pitchFamily="50" charset="-128"/>
                <a:ea typeface="ＭＳ Ｐゴシック" pitchFamily="50" charset="-128"/>
                <a:cs typeface="Times New Roman" panose="02020603050405020304" pitchFamily="18" charset="0"/>
              </a:rPr>
              <a:t>前日の試合で２</a:t>
            </a:r>
            <a:r>
              <a:rPr lang="en-US" altLang="ja-JP" sz="1400" dirty="0" smtClean="0">
                <a:latin typeface="ＭＳ Ｐゴシック" pitchFamily="50" charset="-128"/>
                <a:ea typeface="ＭＳ Ｐゴシック" pitchFamily="50" charset="-128"/>
                <a:cs typeface="Times New Roman" panose="02020603050405020304" pitchFamily="18" charset="0"/>
              </a:rPr>
              <a:t>-</a:t>
            </a:r>
            <a:r>
              <a:rPr lang="ja-JP" altLang="en-US" sz="1400" dirty="0" smtClean="0">
                <a:latin typeface="ＭＳ Ｐゴシック" pitchFamily="50" charset="-128"/>
                <a:ea typeface="ＭＳ Ｐゴシック" pitchFamily="50" charset="-128"/>
                <a:cs typeface="Times New Roman" panose="02020603050405020304" pitchFamily="18" charset="0"/>
              </a:rPr>
              <a:t>０で勝利した道南と再度対戦することとなった。相手は昨日の敗戦を取り返そうと意欲的に試合に臨んできた。一方，道北は球際の戦い，攻守の切替，判断の質で後手を踏む場面が多く，昨日の試合よりも支配される時間が多くなった。後半は全体的に間延びした展開となり，相手のストロングポイントである前線の選手が前を向いて攻撃する場面が多くなり，最終的に０</a:t>
            </a:r>
            <a:r>
              <a:rPr lang="en-US" altLang="ja-JP" sz="1400" dirty="0" smtClean="0">
                <a:latin typeface="ＭＳ Ｐゴシック" pitchFamily="50" charset="-128"/>
                <a:ea typeface="ＭＳ Ｐゴシック" pitchFamily="50" charset="-128"/>
                <a:cs typeface="Times New Roman" panose="02020603050405020304" pitchFamily="18" charset="0"/>
              </a:rPr>
              <a:t>-</a:t>
            </a:r>
            <a:r>
              <a:rPr lang="ja-JP" altLang="en-US" sz="1400" dirty="0" smtClean="0">
                <a:latin typeface="ＭＳ Ｐゴシック" pitchFamily="50" charset="-128"/>
                <a:ea typeface="ＭＳ Ｐゴシック" pitchFamily="50" charset="-128"/>
                <a:cs typeface="Times New Roman" panose="02020603050405020304" pitchFamily="18" charset="0"/>
              </a:rPr>
              <a:t>３で敗戦となった。</a:t>
            </a:r>
            <a:endParaRPr lang="en-US" altLang="ja-JP" sz="1400" dirty="0">
              <a:latin typeface="ＭＳ Ｐゴシック" pitchFamily="50" charset="-128"/>
              <a:ea typeface="ＭＳ Ｐゴシック" pitchFamily="50" charset="-128"/>
              <a:cs typeface="Times New Roman" panose="02020603050405020304" pitchFamily="18" charset="0"/>
            </a:endParaRPr>
          </a:p>
        </p:txBody>
      </p:sp>
      <p:sp>
        <p:nvSpPr>
          <p:cNvPr id="18" name="Text Box 92">
            <a:extLst>
              <a:ext uri="{FF2B5EF4-FFF2-40B4-BE49-F238E27FC236}">
                <a16:creationId xmlns:a16="http://schemas.microsoft.com/office/drawing/2014/main" id="{01216E15-4C17-824E-99AA-178465F25719}"/>
              </a:ext>
            </a:extLst>
          </p:cNvPr>
          <p:cNvSpPr txBox="1">
            <a:spLocks/>
          </p:cNvSpPr>
          <p:nvPr/>
        </p:nvSpPr>
        <p:spPr bwMode="auto">
          <a:xfrm>
            <a:off x="240981" y="4453331"/>
            <a:ext cx="6355715" cy="4728247"/>
          </a:xfrm>
          <a:prstGeom prst="rect">
            <a:avLst/>
          </a:prstGeom>
          <a:solidFill>
            <a:schemeClr val="accent5">
              <a:lumMod val="75000"/>
              <a:alpha val="18000"/>
            </a:schemeClr>
          </a:solidFill>
          <a:ln>
            <a:noFill/>
          </a:ln>
        </p:spPr>
        <p:txBody>
          <a:bodyPr rot="0" vert="horz" wrap="square" lIns="0" tIns="0" rIns="0" bIns="0" anchor="ctr" anchorCtr="0" upright="1">
            <a:noAutofit/>
          </a:bodyPr>
          <a:lstStyle/>
          <a:p>
            <a:pPr>
              <a:lnSpc>
                <a:spcPct val="200000"/>
              </a:lnSpc>
              <a:spcAft>
                <a:spcPts val="0"/>
              </a:spcAft>
            </a:pP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r>
              <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rPr>
              <a:t>全体を通して</a:t>
            </a:r>
            <a:r>
              <a:rPr lang="en-US" altLang="ja-JP" sz="1400" b="1" dirty="0" smtClean="0">
                <a:latin typeface="Hiragino Sans W6" panose="020B0400000000000000" pitchFamily="34" charset="-128"/>
                <a:ea typeface="Hiragino Sans W6" panose="020B0400000000000000" pitchFamily="34" charset="-128"/>
                <a:cs typeface="Times New Roman" panose="02020603050405020304" pitchFamily="18" charset="0"/>
              </a:rPr>
              <a:t>】</a:t>
            </a:r>
            <a:endParaRPr lang="ja-JP" altLang="en-US" sz="1400" b="1" dirty="0" smtClean="0">
              <a:latin typeface="Hiragino Sans W6" panose="020B0400000000000000" pitchFamily="34" charset="-128"/>
              <a:ea typeface="Hiragino Sans W6" panose="020B0400000000000000" pitchFamily="34" charset="-128"/>
              <a:cs typeface="Times New Roman" panose="02020603050405020304" pitchFamily="18" charset="0"/>
            </a:endParaRPr>
          </a:p>
          <a:p>
            <a:pPr>
              <a:lnSpc>
                <a:spcPct val="200000"/>
              </a:lnSpc>
              <a:spcAft>
                <a:spcPts val="0"/>
              </a:spcAft>
            </a:pPr>
            <a:r>
              <a:rPr lang="ja-JP" altLang="en-US" sz="1400" b="1" dirty="0" smtClean="0">
                <a:latin typeface="ＭＳ Ｐゴシック" pitchFamily="50" charset="-128"/>
                <a:ea typeface="Hiragino Sans W6" panose="020B0400000000000000" pitchFamily="34" charset="-128"/>
                <a:cs typeface="Times New Roman" panose="02020603050405020304" pitchFamily="18" charset="0"/>
              </a:rPr>
              <a:t>　</a:t>
            </a:r>
            <a:r>
              <a:rPr lang="ja-JP" altLang="ja-JP" sz="1400" dirty="0" smtClean="0">
                <a:latin typeface="ＭＳ Ｐゴシック" pitchFamily="50" charset="-128"/>
                <a:ea typeface="ＭＳ Ｐゴシック" pitchFamily="50" charset="-128"/>
              </a:rPr>
              <a:t>個として</a:t>
            </a:r>
            <a:r>
              <a:rPr lang="ja-JP" altLang="en-US" sz="1400" dirty="0" smtClean="0">
                <a:latin typeface="ＭＳ Ｐゴシック" pitchFamily="50" charset="-128"/>
                <a:ea typeface="ＭＳ Ｐゴシック" pitchFamily="50" charset="-128"/>
              </a:rPr>
              <a:t>，</a:t>
            </a:r>
            <a:r>
              <a:rPr lang="ja-JP" altLang="ja-JP" sz="1400" dirty="0" smtClean="0">
                <a:latin typeface="ＭＳ Ｐゴシック" pitchFamily="50" charset="-128"/>
                <a:ea typeface="ＭＳ Ｐゴシック" pitchFamily="50" charset="-128"/>
              </a:rPr>
              <a:t>相手の状況を観て判断し</a:t>
            </a:r>
            <a:r>
              <a:rPr lang="ja-JP" altLang="en-US" sz="1400" dirty="0" smtClean="0">
                <a:latin typeface="ＭＳ Ｐゴシック" pitchFamily="50" charset="-128"/>
                <a:ea typeface="ＭＳ Ｐゴシック" pitchFamily="50" charset="-128"/>
              </a:rPr>
              <a:t>，</a:t>
            </a:r>
            <a:r>
              <a:rPr lang="ja-JP" altLang="ja-JP" sz="1400" dirty="0" smtClean="0">
                <a:latin typeface="ＭＳ Ｐゴシック" pitchFamily="50" charset="-128"/>
                <a:ea typeface="ＭＳ Ｐゴシック" pitchFamily="50" charset="-128"/>
              </a:rPr>
              <a:t>プレーを選択するスピードやその判断力</a:t>
            </a:r>
            <a:r>
              <a:rPr lang="ja-JP" altLang="en-US" sz="1400" dirty="0" smtClean="0">
                <a:latin typeface="ＭＳ Ｐゴシック" pitchFamily="50" charset="-128"/>
                <a:ea typeface="ＭＳ Ｐゴシック" pitchFamily="50" charset="-128"/>
              </a:rPr>
              <a:t>に</a:t>
            </a:r>
            <a:r>
              <a:rPr lang="ja-JP" altLang="ja-JP" sz="1400" dirty="0" smtClean="0">
                <a:latin typeface="ＭＳ Ｐゴシック" pitchFamily="50" charset="-128"/>
                <a:ea typeface="ＭＳ Ｐゴシック" pitchFamily="50" charset="-128"/>
              </a:rPr>
              <a:t>課題</a:t>
            </a:r>
            <a:r>
              <a:rPr lang="ja-JP" altLang="en-US" sz="1400" dirty="0" smtClean="0">
                <a:latin typeface="ＭＳ Ｐゴシック" pitchFamily="50" charset="-128"/>
                <a:ea typeface="ＭＳ Ｐゴシック" pitchFamily="50" charset="-128"/>
              </a:rPr>
              <a:t>が見られた</a:t>
            </a:r>
            <a:r>
              <a:rPr lang="ja-JP" altLang="ja-JP" sz="1400" dirty="0" smtClean="0">
                <a:latin typeface="ＭＳ Ｐゴシック" pitchFamily="50" charset="-128"/>
                <a:ea typeface="ＭＳ Ｐゴシック" pitchFamily="50" charset="-128"/>
              </a:rPr>
              <a:t>。</a:t>
            </a:r>
            <a:r>
              <a:rPr lang="ja-JP" altLang="en-US" sz="1400" dirty="0" smtClean="0">
                <a:latin typeface="ＭＳ Ｐゴシック" pitchFamily="50" charset="-128"/>
                <a:ea typeface="ＭＳ Ｐゴシック" pitchFamily="50" charset="-128"/>
              </a:rPr>
              <a:t>具体的には，味方の動きの方向</a:t>
            </a:r>
            <a:r>
              <a:rPr lang="en-US" altLang="ja-JP" sz="1400" dirty="0" smtClean="0">
                <a:latin typeface="ＭＳ Ｐゴシック" pitchFamily="50" charset="-128"/>
                <a:ea typeface="ＭＳ Ｐゴシック" pitchFamily="50" charset="-128"/>
              </a:rPr>
              <a:t>(</a:t>
            </a:r>
            <a:r>
              <a:rPr lang="ja-JP" altLang="en-US" sz="1400" dirty="0" smtClean="0">
                <a:latin typeface="ＭＳ Ｐゴシック" pitchFamily="50" charset="-128"/>
                <a:ea typeface="ＭＳ Ｐゴシック" pitchFamily="50" charset="-128"/>
              </a:rPr>
              <a:t>矢印</a:t>
            </a:r>
            <a:r>
              <a:rPr lang="en-US" altLang="ja-JP" sz="1400" dirty="0" smtClean="0">
                <a:latin typeface="ＭＳ Ｐゴシック" pitchFamily="50" charset="-128"/>
                <a:ea typeface="ＭＳ Ｐゴシック" pitchFamily="50" charset="-128"/>
              </a:rPr>
              <a:t>)</a:t>
            </a:r>
            <a:r>
              <a:rPr lang="ja-JP" altLang="en-US" sz="1400" dirty="0" smtClean="0">
                <a:latin typeface="ＭＳ Ｐゴシック" pitchFamily="50" charset="-128"/>
                <a:ea typeface="ＭＳ Ｐゴシック" pitchFamily="50" charset="-128"/>
              </a:rPr>
              <a:t>は視野に入っているが，相手の動きの方向</a:t>
            </a:r>
            <a:r>
              <a:rPr lang="en-US" altLang="ja-JP" sz="1400" dirty="0" smtClean="0">
                <a:latin typeface="ＭＳ Ｐゴシック" pitchFamily="50" charset="-128"/>
                <a:ea typeface="ＭＳ Ｐゴシック" pitchFamily="50" charset="-128"/>
              </a:rPr>
              <a:t>(</a:t>
            </a:r>
            <a:r>
              <a:rPr lang="ja-JP" altLang="en-US" sz="1400" dirty="0" smtClean="0">
                <a:latin typeface="ＭＳ Ｐゴシック" pitchFamily="50" charset="-128"/>
                <a:ea typeface="ＭＳ Ｐゴシック" pitchFamily="50" charset="-128"/>
              </a:rPr>
              <a:t>矢印</a:t>
            </a:r>
            <a:r>
              <a:rPr lang="en-US" altLang="ja-JP" sz="1400" dirty="0" smtClean="0">
                <a:latin typeface="ＭＳ Ｐゴシック" pitchFamily="50" charset="-128"/>
                <a:ea typeface="ＭＳ Ｐゴシック" pitchFamily="50" charset="-128"/>
              </a:rPr>
              <a:t>)</a:t>
            </a:r>
            <a:r>
              <a:rPr lang="ja-JP" altLang="en-US" sz="1400" dirty="0" smtClean="0">
                <a:latin typeface="ＭＳ Ｐゴシック" pitchFamily="50" charset="-128"/>
                <a:ea typeface="ＭＳ Ｐゴシック" pitchFamily="50" charset="-128"/>
              </a:rPr>
              <a:t>が視野に入っていない場面が多く見られた。加えて，普段の自チームでの試合レベルとの差から，何気ないパス１本のスピード，質が足りない場面があった。</a:t>
            </a:r>
          </a:p>
          <a:p>
            <a:pPr>
              <a:lnSpc>
                <a:spcPct val="200000"/>
              </a:lnSpc>
              <a:spcAft>
                <a:spcPts val="0"/>
              </a:spcAft>
            </a:pPr>
            <a:r>
              <a:rPr lang="ja-JP" altLang="en-US" sz="1400" dirty="0" smtClean="0">
                <a:latin typeface="ＭＳ Ｐゴシック" pitchFamily="50" charset="-128"/>
                <a:ea typeface="ＭＳ Ｐゴシック" pitchFamily="50" charset="-128"/>
              </a:rPr>
              <a:t>　　また，２日目のプレーの質の低下が目に留まった。試合を重ねることで疲労の蓄積からくるものであると思うが，普段の練習からチームで質を求めていく必要がある。</a:t>
            </a:r>
          </a:p>
          <a:p>
            <a:pPr fontAlgn="base" hangingPunct="0">
              <a:lnSpc>
                <a:spcPct val="200000"/>
              </a:lnSpc>
            </a:pPr>
            <a:r>
              <a:rPr lang="ja-JP" altLang="en-US" sz="1400" dirty="0" smtClean="0">
                <a:latin typeface="ＭＳ Ｐゴシック" pitchFamily="50" charset="-128"/>
                <a:ea typeface="ＭＳ Ｐゴシック" pitchFamily="50" charset="-128"/>
              </a:rPr>
              <a:t>　　</a:t>
            </a:r>
            <a:r>
              <a:rPr lang="ja-JP" altLang="ja-JP" sz="1400" dirty="0" smtClean="0">
                <a:latin typeface="ＭＳ Ｐゴシック" pitchFamily="50" charset="-128"/>
                <a:ea typeface="ＭＳ Ｐゴシック" pitchFamily="50" charset="-128"/>
              </a:rPr>
              <a:t>ここで体験したプレースピードを日常にし</a:t>
            </a:r>
            <a:r>
              <a:rPr lang="ja-JP" altLang="en-US" sz="1400" dirty="0" smtClean="0">
                <a:latin typeface="ＭＳ Ｐゴシック" pitchFamily="50" charset="-128"/>
                <a:ea typeface="ＭＳ Ｐゴシック" pitchFamily="50" charset="-128"/>
              </a:rPr>
              <a:t>ていくとともに，１１月の交流大会に向けて選手各々が，今よりもレベルアップしてほしい</a:t>
            </a:r>
            <a:r>
              <a:rPr lang="ja-JP" altLang="ja-JP" sz="1400" dirty="0" smtClean="0">
                <a:latin typeface="ＭＳ Ｐゴシック" pitchFamily="50" charset="-128"/>
                <a:ea typeface="ＭＳ Ｐゴシック" pitchFamily="50" charset="-128"/>
              </a:rPr>
              <a:t>。</a:t>
            </a:r>
          </a:p>
        </p:txBody>
      </p:sp>
    </p:spTree>
    <p:extLst>
      <p:ext uri="{BB962C8B-B14F-4D97-AF65-F5344CB8AC3E}">
        <p14:creationId xmlns:p14="http://schemas.microsoft.com/office/powerpoint/2010/main" val="283269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1655</TotalTime>
  <Words>43</Words>
  <Application>Microsoft Office PowerPoint</Application>
  <PresentationFormat>A4 210 x 297 mm</PresentationFormat>
  <Paragraphs>58</Paragraphs>
  <Slides>3</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3</vt:i4>
      </vt:variant>
    </vt:vector>
  </HeadingPairs>
  <TitlesOfParts>
    <vt:vector size="17" baseType="lpstr">
      <vt:lpstr>$ＪＳ明朝</vt:lpstr>
      <vt:lpstr>DFPGothic-SU</vt:lpstr>
      <vt:lpstr>DIN Condensed</vt:lpstr>
      <vt:lpstr>Hiragino Sans W6</vt:lpstr>
      <vt:lpstr>ＭＳ Ｐゴシック</vt:lpstr>
      <vt:lpstr>PMingLiU</vt:lpstr>
      <vt:lpstr>游ゴシック</vt:lpstr>
      <vt:lpstr>游ゴシック Light</vt:lpstr>
      <vt:lpstr>Arial</vt:lpstr>
      <vt:lpstr>Calibri</vt:lpstr>
      <vt:lpstr>Calibri Light</vt:lpstr>
      <vt:lpstr>Century Gothic</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Miyanaga Hironori</dc:creator>
  <cp:lastModifiedBy>職員室 PC37</cp:lastModifiedBy>
  <cp:revision>109</cp:revision>
  <cp:lastPrinted>2019-07-11T14:16:07Z</cp:lastPrinted>
  <dcterms:created xsi:type="dcterms:W3CDTF">2019-03-20T01:57:51Z</dcterms:created>
  <dcterms:modified xsi:type="dcterms:W3CDTF">2019-09-17T05:03:21Z</dcterms:modified>
</cp:coreProperties>
</file>